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53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50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5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52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9.xml" ContentType="application/vnd.openxmlformats-officedocument.presentationml.slide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6" r:id="rId10"/>
    <p:sldId id="295" r:id="rId11"/>
    <p:sldId id="296" r:id="rId12"/>
    <p:sldId id="258" r:id="rId13"/>
    <p:sldId id="259" r:id="rId14"/>
    <p:sldId id="307" r:id="rId15"/>
    <p:sldId id="260" r:id="rId16"/>
    <p:sldId id="261" r:id="rId17"/>
    <p:sldId id="257" r:id="rId18"/>
    <p:sldId id="262" r:id="rId19"/>
    <p:sldId id="263" r:id="rId20"/>
    <p:sldId id="266" r:id="rId21"/>
    <p:sldId id="264" r:id="rId22"/>
    <p:sldId id="308" r:id="rId23"/>
    <p:sldId id="311" r:id="rId24"/>
    <p:sldId id="265" r:id="rId25"/>
    <p:sldId id="267" r:id="rId26"/>
    <p:sldId id="270" r:id="rId27"/>
    <p:sldId id="271" r:id="rId28"/>
    <p:sldId id="272" r:id="rId29"/>
    <p:sldId id="273" r:id="rId30"/>
    <p:sldId id="274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309" r:id="rId39"/>
    <p:sldId id="283" r:id="rId40"/>
    <p:sldId id="310" r:id="rId41"/>
    <p:sldId id="269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312" r:id="rId53"/>
    <p:sldId id="294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="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5"/>
    <p:restoredTop sz="96786"/>
  </p:normalViewPr>
  <p:slideViewPr>
    <p:cSldViewPr snapToGrid="0" snapToObjects="1">
      <p:cViewPr varScale="1">
        <p:scale>
          <a:sx n="100" d="100"/>
          <a:sy n="100" d="100"/>
        </p:scale>
        <p:origin x="-104" y="-7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0B2D4-D04E-DE4F-8BF3-AF38FDFEA6BE}" type="datetimeFigureOut">
              <a:rPr lang="en-US" smtClean="0"/>
              <a:pPr/>
              <a:t>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2159-859F-BA43-848A-153541CE8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4900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0B2D4-D04E-DE4F-8BF3-AF38FDFEA6BE}" type="datetimeFigureOut">
              <a:rPr lang="en-US" smtClean="0"/>
              <a:pPr/>
              <a:t>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2159-859F-BA43-848A-153541CE8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4690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0B2D4-D04E-DE4F-8BF3-AF38FDFEA6BE}" type="datetimeFigureOut">
              <a:rPr lang="en-US" smtClean="0"/>
              <a:pPr/>
              <a:t>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2159-859F-BA43-848A-153541CE8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1749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0B2D4-D04E-DE4F-8BF3-AF38FDFEA6BE}" type="datetimeFigureOut">
              <a:rPr lang="en-US" smtClean="0"/>
              <a:pPr/>
              <a:t>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2159-859F-BA43-848A-153541CE8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7625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0B2D4-D04E-DE4F-8BF3-AF38FDFEA6BE}" type="datetimeFigureOut">
              <a:rPr lang="en-US" smtClean="0"/>
              <a:pPr/>
              <a:t>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2159-859F-BA43-848A-153541CE8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6369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0B2D4-D04E-DE4F-8BF3-AF38FDFEA6BE}" type="datetimeFigureOut">
              <a:rPr lang="en-US" smtClean="0"/>
              <a:pPr/>
              <a:t>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2159-859F-BA43-848A-153541CE8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73676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0B2D4-D04E-DE4F-8BF3-AF38FDFEA6BE}" type="datetimeFigureOut">
              <a:rPr lang="en-US" smtClean="0"/>
              <a:pPr/>
              <a:t>2/7/17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2159-859F-BA43-848A-153541CE8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643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0B2D4-D04E-DE4F-8BF3-AF38FDFEA6BE}" type="datetimeFigureOut">
              <a:rPr lang="en-US" smtClean="0"/>
              <a:pPr/>
              <a:t>2/7/17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2159-859F-BA43-848A-153541CE8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0421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0B2D4-D04E-DE4F-8BF3-AF38FDFEA6BE}" type="datetimeFigureOut">
              <a:rPr lang="en-US" smtClean="0"/>
              <a:pPr/>
              <a:t>2/7/17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2159-859F-BA43-848A-153541CE8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5715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0B2D4-D04E-DE4F-8BF3-AF38FDFEA6BE}" type="datetimeFigureOut">
              <a:rPr lang="en-US" smtClean="0"/>
              <a:pPr/>
              <a:t>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2159-859F-BA43-848A-153541CE8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6474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0B2D4-D04E-DE4F-8BF3-AF38FDFEA6BE}" type="datetimeFigureOut">
              <a:rPr lang="en-US" smtClean="0"/>
              <a:pPr/>
              <a:t>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2159-859F-BA43-848A-153541CE8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0139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0B2D4-D04E-DE4F-8BF3-AF38FDFEA6BE}" type="datetimeFigureOut">
              <a:rPr lang="en-US" smtClean="0"/>
              <a:pPr/>
              <a:t>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A2159-859F-BA43-848A-153541CE8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5288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oodle.rosedaleacademy.com/mod/page/view.php?id=6178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Relationship Id="rId3" Type="http://schemas.openxmlformats.org/officeDocument/2006/relationships/image" Target="../media/image19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oodle.rosedaleacademy.com/mod/page/view.php?id=6178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Relationship Id="rId3" Type="http://schemas.openxmlformats.org/officeDocument/2006/relationships/image" Target="../media/image24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25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Relationship Id="rId3" Type="http://schemas.openxmlformats.org/officeDocument/2006/relationships/image" Target="../media/image27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oodle.rosedaleacademy.com/mod/page/view.php?id=6178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moodle.rosedaleacademy.com/mod/page/view.php?id=6177" TargetMode="External"/><Relationship Id="rId4" Type="http://schemas.openxmlformats.org/officeDocument/2006/relationships/hyperlink" Target="http://moodle.rosedaleacademy.com/mod/page/view.php?id=6178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chem.purdue.edu/vsepr/practice.htm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872" y="2789588"/>
            <a:ext cx="7004391" cy="38518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1067" y="864536"/>
            <a:ext cx="9144000" cy="1925052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US" sz="6700" dirty="0" smtClean="0">
                <a:solidFill>
                  <a:srgbClr val="FFFF00"/>
                </a:solidFill>
              </a:rPr>
              <a:t>SCH4U Live Session</a:t>
            </a:r>
            <a:br>
              <a:rPr lang="en-US" sz="6700" dirty="0" smtClean="0">
                <a:solidFill>
                  <a:srgbClr val="FFFF00"/>
                </a:solidFill>
              </a:rPr>
            </a:br>
            <a:r>
              <a:rPr lang="en-US" sz="6700" dirty="0">
                <a:solidFill>
                  <a:srgbClr val="FFFF00"/>
                </a:solidFill>
              </a:rPr>
              <a:t>VSEPR </a:t>
            </a:r>
            <a:r>
              <a:rPr lang="en-US" sz="6700" dirty="0" smtClean="0">
                <a:solidFill>
                  <a:srgbClr val="FFFF00"/>
                </a:solidFill>
              </a:rPr>
              <a:t>Theory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1974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Lewis theory of bonding: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Lewis theory of bonding:</a:t>
            </a:r>
          </a:p>
          <a:p>
            <a:r>
              <a:rPr lang="en-US" dirty="0" smtClean="0"/>
              <a:t>atoms are most stable when they have a full valence shell.</a:t>
            </a:r>
          </a:p>
          <a:p>
            <a:r>
              <a:rPr lang="en-US" dirty="0" smtClean="0"/>
              <a:t>electrons tend to be in pairs.</a:t>
            </a:r>
          </a:p>
          <a:p>
            <a:r>
              <a:rPr lang="en-US" dirty="0" smtClean="0"/>
              <a:t>atoms form chemical bonds to achieve a full valence shell.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Formulas vs.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 compounds and polyatomic ions actually look like? </a:t>
            </a:r>
          </a:p>
          <a:p>
            <a:r>
              <a:rPr lang="en-US" dirty="0" smtClean="0"/>
              <a:t>Does it matter what they look like?</a:t>
            </a:r>
          </a:p>
          <a:p>
            <a:r>
              <a:rPr lang="en-US" dirty="0" smtClean="0"/>
              <a:t>What impact might the structure of a molecule have on its properties?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3640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Formulas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Draw the structural formula for CH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6648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Formulas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5784"/>
          <a:stretch/>
        </p:blipFill>
        <p:spPr>
          <a:xfrm>
            <a:off x="7010400" y="2225594"/>
            <a:ext cx="3452887" cy="35807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337" y="2225594"/>
            <a:ext cx="3380874" cy="358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3031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Formula vs.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630" y="1621804"/>
            <a:ext cx="11217443" cy="4351338"/>
          </a:xfrm>
        </p:spPr>
        <p:txBody>
          <a:bodyPr/>
          <a:lstStyle/>
          <a:p>
            <a:r>
              <a:rPr lang="en-US" dirty="0" smtClean="0"/>
              <a:t>The structural formula only represents the 2-D structure of the molecule.  </a:t>
            </a:r>
          </a:p>
          <a:p>
            <a:r>
              <a:rPr lang="en-US" dirty="0" smtClean="0"/>
              <a:t>Molecules and polyatomic ions actually occupy 3-D space, so the structural formula only tells part of the story about a molecule’s shape.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5784"/>
          <a:stretch/>
        </p:blipFill>
        <p:spPr>
          <a:xfrm>
            <a:off x="838199" y="3229942"/>
            <a:ext cx="3127881" cy="324369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063" y="3229941"/>
            <a:ext cx="3129477" cy="3243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764" y="3229942"/>
            <a:ext cx="3266574" cy="329956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1252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3-D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6692900" cy="4351338"/>
          </a:xfrm>
        </p:spPr>
        <p:txBody>
          <a:bodyPr/>
          <a:lstStyle/>
          <a:p>
            <a:r>
              <a:rPr lang="en-US" dirty="0" smtClean="0"/>
              <a:t>The type of bonds in a </a:t>
            </a:r>
            <a:r>
              <a:rPr lang="en-US" dirty="0" smtClean="0"/>
              <a:t>substance (ionic, covalent, metallic) </a:t>
            </a:r>
            <a:r>
              <a:rPr lang="en-US" dirty="0" smtClean="0"/>
              <a:t>play a role in the properties of that substance such as</a:t>
            </a:r>
            <a:r>
              <a:rPr lang="en-US" dirty="0" smtClean="0"/>
              <a:t> hardness, boiling point, melting point, electrical conductivity. </a:t>
            </a:r>
            <a:endParaRPr lang="en-US" dirty="0" smtClean="0"/>
          </a:p>
          <a:p>
            <a:r>
              <a:rPr lang="en-US" dirty="0" smtClean="0"/>
              <a:t>The 3-D structure also has an impact on the properties of different substances:</a:t>
            </a:r>
          </a:p>
          <a:p>
            <a:pPr lvl="1"/>
            <a:r>
              <a:rPr lang="en-US" sz="2800" dirty="0" err="1" smtClean="0"/>
              <a:t>behaviour</a:t>
            </a:r>
            <a:r>
              <a:rPr lang="en-US" sz="2800" dirty="0" smtClean="0"/>
              <a:t> in chemical reactions</a:t>
            </a:r>
          </a:p>
          <a:p>
            <a:pPr lvl="1"/>
            <a:r>
              <a:rPr lang="en-US" sz="2800" dirty="0" smtClean="0"/>
              <a:t>interactions with other substances (enzymes)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5784"/>
          <a:stretch/>
        </p:blipFill>
        <p:spPr>
          <a:xfrm>
            <a:off x="8090938" y="593205"/>
            <a:ext cx="2876145" cy="27330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938" y="3554378"/>
            <a:ext cx="2876145" cy="290519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76378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892" y="110524"/>
            <a:ext cx="10760817" cy="1325563"/>
          </a:xfrm>
        </p:spPr>
        <p:txBody>
          <a:bodyPr/>
          <a:lstStyle/>
          <a:p>
            <a:r>
              <a:rPr lang="en-US" dirty="0" smtClean="0"/>
              <a:t>3-D Structure – VSEPR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68961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How can we know the 3-D structure of molecules?</a:t>
            </a:r>
          </a:p>
          <a:p>
            <a:r>
              <a:rPr lang="en-US" sz="2800" dirty="0" smtClean="0"/>
              <a:t>Technology does exist, NMR, X-ray crystallography, etc.</a:t>
            </a:r>
          </a:p>
          <a:p>
            <a:r>
              <a:rPr lang="en-US" dirty="0" smtClean="0"/>
              <a:t>Expensive and time consuming. </a:t>
            </a:r>
          </a:p>
          <a:p>
            <a:r>
              <a:rPr lang="en-US" sz="2800" dirty="0" smtClean="0"/>
              <a:t>To help understand the 3-D structure of molecules chemists developed a theory to predict these structures called VSEPR theory.</a:t>
            </a:r>
          </a:p>
          <a:p>
            <a:r>
              <a:rPr lang="en-US" dirty="0" smtClean="0"/>
              <a:t>Pronounced VES-PER.</a:t>
            </a:r>
            <a:endParaRPr lang="en-US" sz="28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879" y="1212046"/>
            <a:ext cx="3537630" cy="23584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687" y="3570466"/>
            <a:ext cx="3076513" cy="308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9710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VSEPR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842" y="1690688"/>
            <a:ext cx="11445766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VSEPR theory = Valence Shell Electron-pair Repulsion theory.</a:t>
            </a:r>
          </a:p>
          <a:p>
            <a:r>
              <a:rPr lang="en-US" sz="2800" dirty="0" smtClean="0"/>
              <a:t>Main idea of the theory is that you can predict the shape of a molecule by organizing the atoms to reduce the repulsive force between electron pairs.</a:t>
            </a:r>
          </a:p>
          <a:p>
            <a:r>
              <a:rPr lang="en-US" dirty="0" smtClean="0"/>
              <a:t>Like-charges repel each other. </a:t>
            </a: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724" y="3866357"/>
            <a:ext cx="3956269" cy="252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2606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a chemical bond?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VSEPR Theory – PHET Interactive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hlinkClick r:id="rId2"/>
              </a:rPr>
              <a:t>http://moodle.rosedaleacademy.com/mod/page/view.php?id=</a:t>
            </a:r>
            <a:r>
              <a:rPr lang="en-US" dirty="0" smtClean="0">
                <a:hlinkClick r:id="rId2"/>
              </a:rPr>
              <a:t>6178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8325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VSEPR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842" y="1690688"/>
            <a:ext cx="11445766" cy="43513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VSEPR theory – bonded and lone pair electrons position themselves as far apart as possible in a molecule to </a:t>
            </a:r>
            <a:r>
              <a:rPr lang="en-US" sz="2800" b="1" dirty="0" smtClean="0"/>
              <a:t>minimize the repulsive forces between them</a:t>
            </a:r>
            <a:r>
              <a:rPr lang="en-US" sz="2800" dirty="0" smtClean="0"/>
              <a:t>.</a:t>
            </a:r>
            <a:r>
              <a:rPr lang="en-US" sz="2800" dirty="0" smtClean="0"/>
              <a:t> </a:t>
            </a:r>
          </a:p>
          <a:p>
            <a:r>
              <a:rPr lang="en-US" dirty="0" smtClean="0"/>
              <a:t>The angle between 2 bonds in a molecule is called the </a:t>
            </a:r>
            <a:r>
              <a:rPr lang="en-US" b="1" dirty="0" smtClean="0"/>
              <a:t>bond angle.</a:t>
            </a:r>
            <a:endParaRPr lang="en-US" sz="2800" b="1" dirty="0" smtClean="0"/>
          </a:p>
          <a:p>
            <a:r>
              <a:rPr lang="en-US" dirty="0" smtClean="0"/>
              <a:t>Electron-pair Repulsion.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Draw the structural formula for BeCl</a:t>
            </a:r>
            <a:r>
              <a:rPr lang="en-US" baseline="-25000" dirty="0" smtClean="0">
                <a:solidFill>
                  <a:srgbClr val="00B050"/>
                </a:solidFill>
              </a:rPr>
              <a:t>2</a:t>
            </a:r>
            <a:endParaRPr lang="en-US" sz="2800" baseline="-25000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9363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Applying VSEPR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Draw the simplified</a:t>
            </a:r>
            <a:r>
              <a:rPr lang="en-US" dirty="0" smtClean="0"/>
              <a:t> </a:t>
            </a:r>
            <a:r>
              <a:rPr lang="en-US" dirty="0" smtClean="0"/>
              <a:t>structural formula</a:t>
            </a:r>
            <a:r>
              <a:rPr lang="en-US" dirty="0" smtClean="0"/>
              <a:t> </a:t>
            </a:r>
            <a:r>
              <a:rPr lang="en-US" dirty="0"/>
              <a:t>of the molecule. 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2. Count the electron pairs surrounding the central atom including both bonded and lone pair electrons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/>
              <a:t>3. Arrange the surrounding atoms and any lone electron pairs around the central atom to minimize the repulsion between them by placing them as far apart as possible in a </a:t>
            </a:r>
            <a:r>
              <a:rPr lang="en-US" b="1" dirty="0"/>
              <a:t>3-D </a:t>
            </a:r>
            <a:r>
              <a:rPr lang="en-US" b="1" dirty="0" smtClean="0"/>
              <a:t>space.</a:t>
            </a:r>
          </a:p>
          <a:p>
            <a:pPr marL="0" indent="0">
              <a:buNone/>
            </a:pPr>
            <a:r>
              <a:rPr lang="en-US" dirty="0" smtClean="0"/>
              <a:t>4. Determine the name and bond angles of the structure from the positions of the atoms and the lone pairs of electrons.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5705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VSEPR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842" y="1690688"/>
            <a:ext cx="11445766" cy="43513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Electron-pair repulsion</a:t>
            </a:r>
            <a:endParaRPr lang="en-US" dirty="0" smtClean="0"/>
          </a:p>
          <a:p>
            <a:r>
              <a:rPr lang="en-US" dirty="0" smtClean="0"/>
              <a:t>BeCl</a:t>
            </a:r>
            <a:r>
              <a:rPr lang="en-US" baseline="-25000" dirty="0" smtClean="0"/>
              <a:t>2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rgbClr val="FF0000"/>
                </a:solidFill>
              </a:rPr>
              <a:t>Cl-Be-Cl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481394" y="4114800"/>
            <a:ext cx="5176661" cy="15330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81199" y="3591580"/>
            <a:ext cx="322960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Ball-and-stick model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2366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10515600" cy="1325563"/>
          </a:xfrm>
        </p:spPr>
        <p:txBody>
          <a:bodyPr/>
          <a:lstStyle/>
          <a:p>
            <a:r>
              <a:rPr lang="en-US" dirty="0" smtClean="0"/>
              <a:t>VSEPR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117" y="1270000"/>
            <a:ext cx="11445766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Note there are 2 pairs of bonding electron pairs around the Be atom. </a:t>
            </a:r>
          </a:p>
          <a:p>
            <a:r>
              <a:rPr lang="en-US" dirty="0" smtClean="0"/>
              <a:t>According to VSEPR theory these pairs of bonding electrons want to be as far apart from each other as possible. </a:t>
            </a:r>
          </a:p>
          <a:p>
            <a:r>
              <a:rPr lang="en-US" dirty="0" smtClean="0"/>
              <a:t>When the bonding pairs are 180˚ apart the repulsion is minimized.</a:t>
            </a:r>
            <a:r>
              <a:rPr lang="en-US" dirty="0" smtClean="0"/>
              <a:t>  </a:t>
            </a:r>
            <a:endParaRPr lang="en-US" dirty="0" smtClean="0"/>
          </a:p>
          <a:p>
            <a:r>
              <a:rPr lang="en-US" dirty="0" smtClean="0"/>
              <a:t>This angle is called the </a:t>
            </a:r>
            <a:r>
              <a:rPr lang="en-US" b="1" dirty="0" smtClean="0"/>
              <a:t>bond angle</a:t>
            </a:r>
            <a:endParaRPr lang="en-US" b="1" dirty="0" smtClean="0"/>
          </a:p>
          <a:p>
            <a:r>
              <a:rPr lang="en-US" dirty="0" smtClean="0"/>
              <a:t>This shape is called </a:t>
            </a:r>
            <a:r>
              <a:rPr lang="en-US" b="1" dirty="0" smtClean="0">
                <a:solidFill>
                  <a:srgbClr val="FF0000"/>
                </a:solidFill>
              </a:rPr>
              <a:t>linear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062317" y="4187798"/>
            <a:ext cx="6092765" cy="247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9347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VSEPR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117" y="1677521"/>
            <a:ext cx="11445766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BF</a:t>
            </a:r>
            <a:r>
              <a:rPr lang="en-US" baseline="-25000" dirty="0" smtClean="0"/>
              <a:t>3 </a:t>
            </a:r>
            <a:r>
              <a:rPr lang="en-US" dirty="0" smtClean="0"/>
              <a:t>–</a:t>
            </a:r>
            <a:r>
              <a:rPr lang="en-US" dirty="0" smtClean="0"/>
              <a:t> structural formula (*</a:t>
            </a:r>
            <a:r>
              <a:rPr lang="en-US" dirty="0" smtClean="0"/>
              <a:t>Note </a:t>
            </a:r>
            <a:r>
              <a:rPr lang="en-US" dirty="0" smtClean="0"/>
              <a:t>in this</a:t>
            </a:r>
            <a:r>
              <a:rPr lang="en-US" baseline="-25000" dirty="0" smtClean="0"/>
              <a:t> </a:t>
            </a:r>
            <a:r>
              <a:rPr lang="en-US" dirty="0" smtClean="0"/>
              <a:t>molecule, boron does not have a stable </a:t>
            </a:r>
            <a:r>
              <a:rPr lang="en-US" dirty="0" smtClean="0"/>
              <a:t>octet*)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6323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VSEPR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117" y="1677521"/>
            <a:ext cx="11445766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BF</a:t>
            </a:r>
            <a:r>
              <a:rPr lang="en-US" baseline="-25000" dirty="0" smtClean="0"/>
              <a:t>3 </a:t>
            </a:r>
            <a:r>
              <a:rPr lang="en-US" dirty="0" smtClean="0"/>
              <a:t>– Lewis structure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3200" b="1" dirty="0" smtClean="0">
                <a:solidFill>
                  <a:srgbClr val="00B050"/>
                </a:solidFill>
              </a:rPr>
              <a:t>Does this arrangement minimize repulsion between bonding electron pairs?</a:t>
            </a:r>
            <a:r>
              <a:rPr lang="en-US" sz="3200" b="1" baseline="-25000" dirty="0">
                <a:solidFill>
                  <a:srgbClr val="00B050"/>
                </a:solidFill>
              </a:rPr>
              <a:t> </a:t>
            </a:r>
            <a:endParaRPr lang="en-US" sz="3200" b="1" baseline="-25000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3200" b="1" dirty="0" smtClean="0">
                <a:solidFill>
                  <a:srgbClr val="00B050"/>
                </a:solidFill>
              </a:rPr>
              <a:t>(are the bonding pairs as far away from each other as possible?)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171" y="1450427"/>
            <a:ext cx="2935658" cy="205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501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VSEPR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558" y="1603547"/>
            <a:ext cx="11624442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If the bonding electron pairs are placed at 120˚ angles from each other the repulsions are minimized.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700" y="3297512"/>
            <a:ext cx="3190313" cy="223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155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VSEPR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558" y="1603547"/>
            <a:ext cx="11624442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If the bonding electron pairs are placed at 120˚ angles from each other the repulsions are minimized. </a:t>
            </a:r>
          </a:p>
          <a:p>
            <a:r>
              <a:rPr lang="en-US" dirty="0" smtClean="0"/>
              <a:t>This shape is called </a:t>
            </a:r>
            <a:r>
              <a:rPr lang="en-US" b="1" dirty="0" smtClean="0">
                <a:solidFill>
                  <a:srgbClr val="FF0000"/>
                </a:solidFill>
              </a:rPr>
              <a:t>trigonal planar.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700" y="3297512"/>
            <a:ext cx="3190313" cy="22342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319628" y="2695904"/>
            <a:ext cx="4776466" cy="392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1430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a chemical bond?</a:t>
            </a:r>
          </a:p>
          <a:p>
            <a:r>
              <a:rPr lang="en-US" dirty="0" smtClean="0"/>
              <a:t>A chemical bond is the electrical attraction that holds atoms together in a molecular element, molecular compound or ionic compound.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23775"/>
          <a:stretch>
            <a:fillRect/>
          </a:stretch>
        </p:blipFill>
        <p:spPr>
          <a:xfrm>
            <a:off x="6959789" y="3775931"/>
            <a:ext cx="4980702" cy="2135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b="6705"/>
          <a:stretch>
            <a:fillRect/>
          </a:stretch>
        </p:blipFill>
        <p:spPr>
          <a:xfrm>
            <a:off x="343433" y="3775931"/>
            <a:ext cx="6418452" cy="246701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VSEPR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558" y="1603547"/>
            <a:ext cx="11624442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CH</a:t>
            </a:r>
            <a:r>
              <a:rPr lang="en-US" baseline="-25000" dirty="0" smtClean="0"/>
              <a:t>4</a:t>
            </a:r>
            <a:r>
              <a:rPr lang="en-US" dirty="0" smtClean="0"/>
              <a:t>Lewis structure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Does this arrangement minimize repulsion between bonding electron pairs?</a:t>
            </a:r>
            <a:r>
              <a:rPr lang="en-US" b="1" baseline="-25000" dirty="0">
                <a:solidFill>
                  <a:srgbClr val="00B050"/>
                </a:solidFill>
              </a:rPr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(are the bonding pairs as far away from each other as possible?)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25784"/>
          <a:stretch/>
        </p:blipFill>
        <p:spPr>
          <a:xfrm>
            <a:off x="4661340" y="1690688"/>
            <a:ext cx="2505070" cy="259781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698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VSEPR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558" y="1603547"/>
            <a:ext cx="1162444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Does </a:t>
            </a:r>
            <a:r>
              <a:rPr lang="en-US" dirty="0"/>
              <a:t>this arrangement minimize repulsion between bonding electron pairs?</a:t>
            </a:r>
            <a:r>
              <a:rPr lang="en-US" baseline="-25000" dirty="0"/>
              <a:t> </a:t>
            </a:r>
          </a:p>
          <a:p>
            <a:r>
              <a:rPr lang="en-US" dirty="0" smtClean="0"/>
              <a:t>Bond angles are all 90˚</a:t>
            </a:r>
          </a:p>
          <a:p>
            <a:r>
              <a:rPr lang="en-US" dirty="0" smtClean="0"/>
              <a:t>However, using 3-D space the bond angles can be increased and the bonding pairs can be placed even further from each other.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25784"/>
          <a:stretch/>
        </p:blipFill>
        <p:spPr>
          <a:xfrm>
            <a:off x="1965435" y="3692946"/>
            <a:ext cx="2575034" cy="267037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9378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VSEPR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558" y="1603547"/>
            <a:ext cx="11624442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Using 3-D space the bond angles can be increased and the bonding pairs can be placed even further from each other. </a:t>
            </a:r>
          </a:p>
          <a:p>
            <a:r>
              <a:rPr lang="en-US" dirty="0" smtClean="0"/>
              <a:t>This shape is known as </a:t>
            </a:r>
            <a:r>
              <a:rPr lang="en-US" b="1" dirty="0" smtClean="0"/>
              <a:t>tetrahedral.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25784"/>
          <a:stretch/>
        </p:blipFill>
        <p:spPr>
          <a:xfrm>
            <a:off x="1371381" y="3730152"/>
            <a:ext cx="2575034" cy="267037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463" y="3683134"/>
            <a:ext cx="2667073" cy="2764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764" y="3615183"/>
            <a:ext cx="2871311" cy="290031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2019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VSEPR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557" y="1603547"/>
            <a:ext cx="5977622" cy="49897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smtClean="0"/>
              <a:t>Rules for drawing 3-D VSEPR shapes:</a:t>
            </a:r>
          </a:p>
          <a:p>
            <a:pPr marL="0" indent="0">
              <a:buNone/>
            </a:pPr>
            <a:endParaRPr lang="en-US" sz="3000" dirty="0" smtClean="0"/>
          </a:p>
          <a:p>
            <a:r>
              <a:rPr lang="en-US" sz="3000" dirty="0" smtClean="0"/>
              <a:t>Bond is in the plane of the paper </a:t>
            </a:r>
          </a:p>
          <a:p>
            <a:endParaRPr lang="en-US" sz="3000" dirty="0" smtClean="0"/>
          </a:p>
          <a:p>
            <a:r>
              <a:rPr lang="en-US" sz="3000" dirty="0" smtClean="0"/>
              <a:t>Bond extends </a:t>
            </a:r>
            <a:r>
              <a:rPr lang="en-US" sz="3000" b="1" dirty="0" smtClean="0"/>
              <a:t>backwards</a:t>
            </a:r>
            <a:r>
              <a:rPr lang="en-US" sz="3000" dirty="0" smtClean="0"/>
              <a:t>, </a:t>
            </a:r>
            <a:r>
              <a:rPr lang="en-US" sz="3000" b="1" dirty="0" smtClean="0"/>
              <a:t>into</a:t>
            </a:r>
            <a:r>
              <a:rPr lang="en-US" sz="3000" dirty="0" smtClean="0"/>
              <a:t> the paper or screen</a:t>
            </a:r>
          </a:p>
          <a:p>
            <a:endParaRPr lang="en-US" sz="3000" dirty="0" smtClean="0"/>
          </a:p>
          <a:p>
            <a:r>
              <a:rPr lang="en-US" sz="3000" dirty="0" smtClean="0"/>
              <a:t>Bond extends </a:t>
            </a:r>
            <a:r>
              <a:rPr lang="en-US" sz="3000" b="1" dirty="0" smtClean="0"/>
              <a:t>forwards</a:t>
            </a:r>
            <a:r>
              <a:rPr lang="en-US" sz="3000" dirty="0" smtClean="0"/>
              <a:t>, </a:t>
            </a:r>
            <a:r>
              <a:rPr lang="en-US" sz="3000" b="1" dirty="0" smtClean="0"/>
              <a:t>out of the </a:t>
            </a:r>
            <a:r>
              <a:rPr lang="en-US" sz="3000" dirty="0" smtClean="0"/>
              <a:t>paper or screen</a:t>
            </a:r>
            <a:endParaRPr lang="en-US" sz="3000" dirty="0"/>
          </a:p>
          <a:p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545179" y="2982102"/>
            <a:ext cx="147373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545179" y="4098426"/>
            <a:ext cx="1592317" cy="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riangle 10"/>
          <p:cNvSpPr/>
          <p:nvPr/>
        </p:nvSpPr>
        <p:spPr>
          <a:xfrm rot="16200000">
            <a:off x="7048731" y="4819416"/>
            <a:ext cx="331336" cy="15099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2954" y="2626435"/>
            <a:ext cx="2672948" cy="278229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8833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263" y="71872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00B050"/>
                </a:solidFill>
              </a:rPr>
              <a:t>Predict the structure of CCl</a:t>
            </a:r>
            <a:r>
              <a:rPr lang="en-US" sz="3600" b="1" baseline="-25000" dirty="0" smtClean="0">
                <a:solidFill>
                  <a:srgbClr val="00B050"/>
                </a:solidFill>
              </a:rPr>
              <a:t>4 </a:t>
            </a:r>
            <a:r>
              <a:rPr lang="en-US" sz="3600" b="1" dirty="0" smtClean="0">
                <a:solidFill>
                  <a:srgbClr val="00B050"/>
                </a:solidFill>
              </a:rPr>
              <a:t>using VSEPR theory</a:t>
            </a:r>
            <a:endParaRPr lang="en-US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32293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263" y="71872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00B050"/>
                </a:solidFill>
              </a:rPr>
              <a:t>Predict the structure of CCl</a:t>
            </a:r>
            <a:r>
              <a:rPr lang="en-US" sz="3600" b="1" baseline="-25000" dirty="0" smtClean="0">
                <a:solidFill>
                  <a:srgbClr val="00B050"/>
                </a:solidFill>
              </a:rPr>
              <a:t>4 </a:t>
            </a:r>
            <a:r>
              <a:rPr lang="en-US" sz="3600" b="1" dirty="0" smtClean="0">
                <a:solidFill>
                  <a:srgbClr val="00B050"/>
                </a:solidFill>
              </a:rPr>
              <a:t>using VSEPR theory</a:t>
            </a:r>
            <a:endParaRPr lang="en-US" sz="3600" b="1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048" y="2545586"/>
            <a:ext cx="2690457" cy="27801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63" y="2347310"/>
            <a:ext cx="3212016" cy="29784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81378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VSEPR Theory – Lone Pairs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324" y="1825625"/>
            <a:ext cx="11035862" cy="4351338"/>
          </a:xfrm>
        </p:spPr>
        <p:txBody>
          <a:bodyPr/>
          <a:lstStyle/>
          <a:p>
            <a:r>
              <a:rPr lang="en-US" dirty="0" smtClean="0"/>
              <a:t>So far we’ve looked at how bonding electron pairs influence the 3-D shape of a molecule.  What about lone pair electrons?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http://moodle.rosedaleacademy.com/mod/page/view.php?id=</a:t>
            </a:r>
            <a:r>
              <a:rPr lang="en-US" dirty="0" smtClean="0">
                <a:hlinkClick r:id="rId2"/>
              </a:rPr>
              <a:t>6178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69012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VSEPR Theory – Lone Pairs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324" y="1825625"/>
            <a:ext cx="11035862" cy="4351338"/>
          </a:xfrm>
        </p:spPr>
        <p:txBody>
          <a:bodyPr/>
          <a:lstStyle/>
          <a:p>
            <a:r>
              <a:rPr lang="en-US" dirty="0" smtClean="0"/>
              <a:t>So far we’ve looked at how bonding electron pairs influence the 3-D shape of a molecule.  What about lone pair electrons?</a:t>
            </a:r>
          </a:p>
          <a:p>
            <a:r>
              <a:rPr lang="en-US" dirty="0" smtClean="0"/>
              <a:t>Only lone pair electrons on the central atom affect the 3-D shape of a molecule.</a:t>
            </a:r>
            <a:r>
              <a:rPr lang="en-US" dirty="0" smtClean="0"/>
              <a:t> </a:t>
            </a:r>
          </a:p>
          <a:p>
            <a:r>
              <a:rPr lang="en-US" dirty="0" smtClean="0"/>
              <a:t>Lone electron pairs repel a little bit more than bonding pairs. </a:t>
            </a:r>
          </a:p>
          <a:p>
            <a:r>
              <a:rPr lang="en-US" dirty="0" smtClean="0"/>
              <a:t>This pushes the bonding pairs of electrons closer </a:t>
            </a:r>
            <a:r>
              <a:rPr lang="en-US" dirty="0" smtClean="0"/>
              <a:t>together. </a:t>
            </a:r>
          </a:p>
          <a:p>
            <a:r>
              <a:rPr lang="en-US" dirty="0" smtClean="0"/>
              <a:t>Draw the NH</a:t>
            </a:r>
            <a:r>
              <a:rPr lang="en-US" baseline="-25000" dirty="0" smtClean="0"/>
              <a:t>3 </a:t>
            </a:r>
            <a:r>
              <a:rPr lang="en-US" dirty="0" smtClean="0"/>
              <a:t>structural formula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0051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VSEPR Theory – Lone Pairs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324" y="1825625"/>
            <a:ext cx="11035862" cy="4351338"/>
          </a:xfrm>
        </p:spPr>
        <p:txBody>
          <a:bodyPr/>
          <a:lstStyle/>
          <a:p>
            <a:r>
              <a:rPr lang="en-US" dirty="0" smtClean="0"/>
              <a:t>So far we’ve looked at how bonding electron pairs influence the 3-D shape of a molecule.  What about lone pair electrons?</a:t>
            </a:r>
          </a:p>
          <a:p>
            <a:r>
              <a:rPr lang="en-US" dirty="0" smtClean="0"/>
              <a:t>Only lone pair electrons on the central atom affect the 3-D shape of a molecule.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00B050"/>
                </a:solidFill>
              </a:rPr>
              <a:t>Predict the 3-D shape of this molecule.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156" r="7225" b="9886"/>
          <a:stretch/>
        </p:blipFill>
        <p:spPr>
          <a:xfrm>
            <a:off x="4706729" y="3344779"/>
            <a:ext cx="2368464" cy="20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5821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of the following is a molecular element:</a:t>
            </a:r>
          </a:p>
          <a:p>
            <a:pPr>
              <a:buNone/>
            </a:pPr>
            <a:endParaRPr lang="en-US" dirty="0" smtClean="0"/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err="1" smtClean="0"/>
              <a:t>CaO</a:t>
            </a:r>
            <a:endParaRPr lang="en-US" dirty="0" smtClean="0"/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endParaRPr lang="en-US" dirty="0" smtClean="0"/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CH</a:t>
            </a:r>
            <a:r>
              <a:rPr lang="en-US" baseline="-25000" dirty="0" smtClean="0"/>
              <a:t>4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He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156" r="7225" b="9886"/>
          <a:stretch/>
        </p:blipFill>
        <p:spPr>
          <a:xfrm>
            <a:off x="724014" y="2387567"/>
            <a:ext cx="2753112" cy="242503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263" y="694656"/>
            <a:ext cx="11285621" cy="4351338"/>
          </a:xfrm>
        </p:spPr>
        <p:txBody>
          <a:bodyPr/>
          <a:lstStyle/>
          <a:p>
            <a:r>
              <a:rPr lang="en-US" dirty="0" smtClean="0"/>
              <a:t>Lone electron pairs repel a little bit more than bonding pairs. </a:t>
            </a:r>
          </a:p>
          <a:p>
            <a:r>
              <a:rPr lang="en-US" dirty="0" smtClean="0"/>
              <a:t>This pushes the bonding pairs of electrons closer together (109.5˚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107˚). </a:t>
            </a:r>
          </a:p>
          <a:p>
            <a:r>
              <a:rPr lang="en-US" dirty="0" smtClean="0"/>
              <a:t>This shape is called </a:t>
            </a:r>
            <a:r>
              <a:rPr lang="en-US" b="1" dirty="0" smtClean="0">
                <a:solidFill>
                  <a:srgbClr val="FF0000"/>
                </a:solidFill>
              </a:rPr>
              <a:t>trigonal pyramidal </a:t>
            </a:r>
            <a:r>
              <a:rPr lang="en-US" dirty="0" smtClean="0"/>
              <a:t>with bond angles of </a:t>
            </a:r>
            <a:r>
              <a:rPr lang="en-US" b="1" dirty="0" smtClean="0">
                <a:solidFill>
                  <a:srgbClr val="FF0000"/>
                </a:solidFill>
              </a:rPr>
              <a:t>107˚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156" r="7225" b="9886"/>
          <a:stretch/>
        </p:blipFill>
        <p:spPr>
          <a:xfrm>
            <a:off x="495414" y="3060667"/>
            <a:ext cx="2753112" cy="2425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794" y="2796340"/>
            <a:ext cx="3715336" cy="29536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46331" y="4249122"/>
            <a:ext cx="105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107˚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07506" y="4273185"/>
            <a:ext cx="105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107˚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344023" y="2521922"/>
            <a:ext cx="32639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22657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VSEPR Shapes – Water (H</a:t>
            </a:r>
            <a:r>
              <a:rPr lang="en-US" baseline="-25000" dirty="0" smtClean="0"/>
              <a:t>2</a:t>
            </a:r>
            <a:r>
              <a:rPr lang="en-US" dirty="0" smtClean="0"/>
              <a:t>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Draw the Lewis structure for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1285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VSEPR Shapes – Water (H</a:t>
            </a:r>
            <a:r>
              <a:rPr lang="en-US" baseline="-25000" dirty="0" smtClean="0"/>
              <a:t>2</a:t>
            </a:r>
            <a:r>
              <a:rPr lang="en-US" dirty="0" smtClean="0"/>
              <a:t>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Draw the Lewis </a:t>
            </a:r>
            <a:r>
              <a:rPr lang="en-US" dirty="0" smtClean="0"/>
              <a:t>structure and structural formula </a:t>
            </a:r>
            <a:r>
              <a:rPr lang="en-US" dirty="0" smtClean="0"/>
              <a:t>for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Ignoring lone pairs you may predict a linear structure (180 ˚ bond angles).</a:t>
            </a:r>
          </a:p>
          <a:p>
            <a:r>
              <a:rPr lang="en-US" dirty="0" smtClean="0"/>
              <a:t>Lone pairs around the atom repel the bonding pairs, reducing the bond angles and changing the 3-D shape.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199" y="2560307"/>
            <a:ext cx="1987884" cy="9979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31125"/>
            <a:ext cx="35052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412313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VSEPR Shapes – Water (H</a:t>
            </a:r>
            <a:r>
              <a:rPr lang="en-US" baseline="-25000" dirty="0" smtClean="0"/>
              <a:t>2</a:t>
            </a:r>
            <a:r>
              <a:rPr lang="en-US" dirty="0" smtClean="0"/>
              <a:t>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 smtClean="0"/>
              <a:t>Lone pairs around the atom repel the bonding pairs, reducing the bond angles and changing the 3-D shape.  </a:t>
            </a:r>
          </a:p>
          <a:p>
            <a:r>
              <a:rPr lang="en-US" dirty="0" smtClean="0"/>
              <a:t>This shape is called </a:t>
            </a:r>
            <a:r>
              <a:rPr lang="en-US" b="1" dirty="0" smtClean="0">
                <a:solidFill>
                  <a:srgbClr val="FF0000"/>
                </a:solidFill>
              </a:rPr>
              <a:t>bent</a:t>
            </a:r>
            <a:r>
              <a:rPr lang="en-US" dirty="0" smtClean="0"/>
              <a:t> with bond angles of </a:t>
            </a:r>
            <a:r>
              <a:rPr lang="en-US" dirty="0" smtClean="0">
                <a:solidFill>
                  <a:srgbClr val="FF0000"/>
                </a:solidFill>
              </a:rPr>
              <a:t>104.5˚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599" y="4034799"/>
            <a:ext cx="4523874" cy="1196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684" y="3447622"/>
            <a:ext cx="4156242" cy="323053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15445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Applying VSEPR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Draw the simplified Lewis Structure of the molecule. 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2. Count the electron pairs surrounding the central atom including both bonded and lone pair electrons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/>
              <a:t>3. Arrange the surrounding atoms and any lone electron pairs around the central atom to minimize the repulsion between them by placing them as far apart as possible in a </a:t>
            </a:r>
            <a:r>
              <a:rPr lang="en-US" b="1" dirty="0"/>
              <a:t>3-D </a:t>
            </a:r>
            <a:r>
              <a:rPr lang="en-US" b="1" dirty="0" smtClean="0"/>
              <a:t>space.</a:t>
            </a:r>
          </a:p>
          <a:p>
            <a:pPr marL="0" indent="0">
              <a:buNone/>
            </a:pPr>
            <a:r>
              <a:rPr lang="en-US" dirty="0" smtClean="0"/>
              <a:t>4. Determine the name and bond angles of the structure from the positions of the atoms and the lone pairs of electrons.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57055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326" y="110373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00B050"/>
                </a:solidFill>
              </a:rPr>
              <a:t>Predict the structure and bond angles of PH</a:t>
            </a:r>
            <a:r>
              <a:rPr lang="en-US" sz="3600" baseline="-25000" dirty="0" smtClean="0">
                <a:solidFill>
                  <a:srgbClr val="00B050"/>
                </a:solidFill>
              </a:rPr>
              <a:t>3</a:t>
            </a:r>
            <a:r>
              <a:rPr lang="en-US" sz="3600" dirty="0" smtClean="0">
                <a:solidFill>
                  <a:srgbClr val="00B050"/>
                </a:solidFill>
              </a:rPr>
              <a:t> using VSEPR theory.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0321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326" y="110373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00B050"/>
                </a:solidFill>
              </a:rPr>
              <a:t>Predict the structure and bond angles of PH</a:t>
            </a:r>
            <a:r>
              <a:rPr lang="en-US" sz="3600" baseline="-25000" dirty="0" smtClean="0">
                <a:solidFill>
                  <a:srgbClr val="00B050"/>
                </a:solidFill>
              </a:rPr>
              <a:t>3</a:t>
            </a:r>
            <a:r>
              <a:rPr lang="en-US" sz="3600" dirty="0" smtClean="0">
                <a:solidFill>
                  <a:srgbClr val="00B050"/>
                </a:solidFill>
              </a:rPr>
              <a:t> using </a:t>
            </a:r>
            <a:r>
              <a:rPr lang="en-US" sz="3600" smtClean="0">
                <a:solidFill>
                  <a:srgbClr val="00B050"/>
                </a:solidFill>
              </a:rPr>
              <a:t>VSEPR theory.</a:t>
            </a:r>
            <a:endParaRPr lang="en-US" sz="3600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589" y="3092868"/>
            <a:ext cx="3759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895575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326" y="110373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Predict the structure and bond angles of PH</a:t>
            </a:r>
            <a:r>
              <a:rPr lang="en-US" sz="3600" baseline="-25000" dirty="0" smtClean="0"/>
              <a:t>3</a:t>
            </a:r>
            <a:r>
              <a:rPr lang="en-US" sz="3600" dirty="0" smtClean="0"/>
              <a:t> using VSEPR theory. 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rgbClr val="00B050"/>
                </a:solidFill>
              </a:rPr>
              <a:t>Name: trigonal pyramidal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rgbClr val="00B050"/>
                </a:solidFill>
              </a:rPr>
              <a:t>Bond angles: 107˚</a:t>
            </a:r>
            <a:endParaRPr lang="en-US" sz="3600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886" y="3753844"/>
            <a:ext cx="3759200" cy="23622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435974" y="3438058"/>
            <a:ext cx="3383063" cy="2677986"/>
            <a:chOff x="5934358" y="3295165"/>
            <a:chExt cx="3771531" cy="2867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4358" y="3707723"/>
              <a:ext cx="3771531" cy="245444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7399023" y="3295165"/>
              <a:ext cx="62549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/>
                <a:t>• 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15194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VSEPR Theory – Multiple Bonds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shapes do molecules with double and triple bonds form?</a:t>
            </a:r>
          </a:p>
          <a:p>
            <a:r>
              <a:rPr lang="en-US" dirty="0" smtClean="0"/>
              <a:t>Double and triple bonds are considered as one bond when applying VSEPR theory.</a:t>
            </a:r>
          </a:p>
          <a:p>
            <a:r>
              <a:rPr lang="en-US" dirty="0" smtClean="0"/>
              <a:t>Consider CO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4741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of the following is an ionic compound?</a:t>
            </a:r>
          </a:p>
          <a:p>
            <a:pPr>
              <a:buNone/>
            </a:pPr>
            <a:endParaRPr lang="en-US" dirty="0" smtClean="0"/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err="1" smtClean="0"/>
              <a:t>CaO</a:t>
            </a:r>
            <a:endParaRPr lang="en-US" dirty="0" smtClean="0"/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endParaRPr lang="en-US" dirty="0" smtClean="0"/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CH</a:t>
            </a:r>
            <a:r>
              <a:rPr lang="en-US" baseline="-25000" dirty="0" smtClean="0"/>
              <a:t>4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He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VSEPR Theory – Multiple Bonds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71428"/>
          </a:xfrm>
        </p:spPr>
        <p:txBody>
          <a:bodyPr>
            <a:normAutofit/>
          </a:bodyPr>
          <a:lstStyle/>
          <a:p>
            <a:r>
              <a:rPr lang="en-US" dirty="0" smtClean="0"/>
              <a:t>Each C-O bond is a double bond that has 2 pairs of electrons. </a:t>
            </a:r>
          </a:p>
          <a:p>
            <a:r>
              <a:rPr lang="en-US" dirty="0" smtClean="0"/>
              <a:t>When applying VSEPR theory consider double and triple bonds as a single group of electrons.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235" y="3557423"/>
            <a:ext cx="3687379" cy="116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5452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VSEPR Theory – Multiple Bonds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71428"/>
          </a:xfrm>
        </p:spPr>
        <p:txBody>
          <a:bodyPr>
            <a:normAutofit/>
          </a:bodyPr>
          <a:lstStyle/>
          <a:p>
            <a:r>
              <a:rPr lang="en-US" dirty="0" smtClean="0"/>
              <a:t>Each C-O bond is a double bond that has 2 pairs of electrons. </a:t>
            </a:r>
          </a:p>
          <a:p>
            <a:r>
              <a:rPr lang="en-US" dirty="0" smtClean="0"/>
              <a:t>When applying VSEPR theory consider double and triple bonds as a single group of electrons.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smtClean="0">
                <a:solidFill>
                  <a:srgbClr val="00B050"/>
                </a:solidFill>
              </a:rPr>
              <a:t>Shape: Linear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Bond angles: 180˚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235" y="3557423"/>
            <a:ext cx="3687379" cy="1161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6266" b="19511"/>
          <a:stretch/>
        </p:blipFill>
        <p:spPr>
          <a:xfrm>
            <a:off x="6168191" y="3688985"/>
            <a:ext cx="4203032" cy="85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9432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the VSEPR Simulator</a:t>
            </a:r>
            <a:r>
              <a:rPr lang="en-US" dirty="0" smtClean="0"/>
              <a:t> </a:t>
            </a:r>
            <a:endParaRPr lang="en-US" u="sng" dirty="0" smtClean="0"/>
          </a:p>
          <a:p>
            <a:r>
              <a:rPr lang="en-US" dirty="0" smtClean="0">
                <a:hlinkClick r:id="rId2"/>
              </a:rPr>
              <a:t>http://moodle.rosedaleacademy.com/mod/page/view.php?id=</a:t>
            </a:r>
            <a:r>
              <a:rPr lang="en-US" dirty="0" smtClean="0">
                <a:hlinkClick r:id="rId2"/>
              </a:rPr>
              <a:t>6178</a:t>
            </a:r>
            <a:r>
              <a:rPr lang="en-US" dirty="0" smtClean="0"/>
              <a:t> </a:t>
            </a:r>
          </a:p>
          <a:p>
            <a:r>
              <a:rPr lang="en-US" dirty="0" smtClean="0"/>
              <a:t>Complete </a:t>
            </a:r>
            <a:r>
              <a:rPr lang="en-US" dirty="0" smtClean="0"/>
              <a:t>the</a:t>
            </a:r>
            <a:r>
              <a:rPr lang="en-US" dirty="0" smtClean="0"/>
              <a:t> table at the end of your handout by </a:t>
            </a:r>
            <a:r>
              <a:rPr lang="en-US" dirty="0" smtClean="0"/>
              <a:t>adding bonds and lone pairs of electrons. </a:t>
            </a:r>
          </a:p>
          <a:p>
            <a:r>
              <a:rPr lang="en-US" dirty="0" smtClean="0"/>
              <a:t>Note: in the “Model” tab, not all bond angles are correct, consider the bond angles already included in the table the correct ones.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www.chem.purdue.edu/vsepr/practice.html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http://moodle.rosedaleacademy.com/mod/page/view.php?id=</a:t>
            </a:r>
            <a:r>
              <a:rPr lang="en-US" dirty="0" smtClean="0">
                <a:hlinkClick r:id="rId3"/>
              </a:rPr>
              <a:t>6177</a:t>
            </a:r>
            <a:r>
              <a:rPr lang="en-US" dirty="0" smtClean="0"/>
              <a:t> </a:t>
            </a:r>
          </a:p>
          <a:p>
            <a:r>
              <a:rPr lang="en-US" dirty="0" smtClean="0">
                <a:hlinkClick r:id="rId2"/>
              </a:rPr>
              <a:t>https://www.chem.purdue.edu/vsepr/</a:t>
            </a:r>
            <a:r>
              <a:rPr lang="en-US" dirty="0" smtClean="0">
                <a:hlinkClick r:id="rId2"/>
              </a:rPr>
              <a:t>practice.html</a:t>
            </a:r>
            <a:r>
              <a:rPr lang="en-US" dirty="0" smtClean="0"/>
              <a:t> </a:t>
            </a:r>
          </a:p>
          <a:p>
            <a:r>
              <a:rPr lang="en-US" dirty="0" smtClean="0"/>
              <a:t>VSEPR Simulator Link:</a:t>
            </a:r>
          </a:p>
          <a:p>
            <a:r>
              <a:rPr lang="en-US" dirty="0" smtClean="0">
                <a:hlinkClick r:id="rId4"/>
              </a:rPr>
              <a:t>http://moodle.rosedaleacademy.com/mod/page/view.php?id=</a:t>
            </a:r>
            <a:r>
              <a:rPr lang="en-US" dirty="0" smtClean="0">
                <a:hlinkClick r:id="rId4"/>
              </a:rPr>
              <a:t>6178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46683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of the following is a molecular compound?</a:t>
            </a:r>
          </a:p>
          <a:p>
            <a:pPr>
              <a:buNone/>
            </a:pPr>
            <a:endParaRPr lang="en-US" dirty="0" smtClean="0"/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err="1" smtClean="0"/>
              <a:t>CaO</a:t>
            </a:r>
            <a:endParaRPr lang="en-US" dirty="0" smtClean="0"/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endParaRPr lang="en-US" dirty="0" smtClean="0"/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CH</a:t>
            </a:r>
            <a:r>
              <a:rPr lang="en-US" baseline="-25000" dirty="0" smtClean="0"/>
              <a:t>4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He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of the following has a full valence shell?</a:t>
            </a:r>
          </a:p>
          <a:p>
            <a:pPr marL="742950" indent="-742950">
              <a:buFont typeface="+mj-lt"/>
              <a:buAutoNum type="alphaLcParenR"/>
            </a:pPr>
            <a:r>
              <a:rPr lang="en-US" sz="3200" dirty="0" smtClean="0"/>
              <a:t>Oxygen (O)</a:t>
            </a:r>
          </a:p>
          <a:p>
            <a:pPr marL="742950" indent="-742950">
              <a:buFont typeface="+mj-lt"/>
              <a:buAutoNum type="alphaLcParenR"/>
            </a:pPr>
            <a:r>
              <a:rPr lang="en-US" sz="3200" dirty="0" smtClean="0"/>
              <a:t>Carbon (C)</a:t>
            </a:r>
          </a:p>
          <a:p>
            <a:pPr marL="742950" indent="-742950">
              <a:buFont typeface="+mj-lt"/>
              <a:buAutoNum type="alphaLcParenR"/>
            </a:pPr>
            <a:r>
              <a:rPr lang="en-US" sz="3200" dirty="0" smtClean="0"/>
              <a:t>Hydrogen (H)</a:t>
            </a:r>
          </a:p>
          <a:p>
            <a:pPr marL="742950" indent="-742950">
              <a:buFont typeface="+mj-lt"/>
              <a:buAutoNum type="alphaLcParenR"/>
            </a:pPr>
            <a:r>
              <a:rPr lang="en-US" sz="3200" dirty="0" smtClean="0"/>
              <a:t>Neon (Ne)</a:t>
            </a:r>
          </a:p>
          <a:p>
            <a:pPr marL="742950" indent="-742950">
              <a:buFont typeface="+mj-lt"/>
              <a:buAutoNum type="alphaLcParenR"/>
            </a:pPr>
            <a:r>
              <a:rPr lang="en-US" sz="3200" dirty="0" smtClean="0"/>
              <a:t>Calcium (Ca)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of the following has the </a:t>
            </a:r>
            <a:r>
              <a:rPr lang="en-US" b="1" i="1" dirty="0" smtClean="0"/>
              <a:t>lowest</a:t>
            </a:r>
            <a:r>
              <a:rPr lang="en-US" dirty="0" smtClean="0"/>
              <a:t> bonding capacity?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Carbon (C)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Nitrogen (N)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Hydrogen (H)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Oxygen (O)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Fluorine (F)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Helium (He)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Valence Electrons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751" y="2145330"/>
            <a:ext cx="5886565" cy="24509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34" y="1690688"/>
            <a:ext cx="5751691" cy="336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6582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xmlns:a="http://schemas.openxmlformats.org/drawingml/2006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1678</Words>
  <Application>Microsoft Macintosh PowerPoint</Application>
  <PresentationFormat>Custom</PresentationFormat>
  <Paragraphs>212</Paragraphs>
  <Slides>53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SCH4U Live Session VSEPR Theory</vt:lpstr>
      <vt:lpstr>Review</vt:lpstr>
      <vt:lpstr>Review</vt:lpstr>
      <vt:lpstr>Review</vt:lpstr>
      <vt:lpstr>Review</vt:lpstr>
      <vt:lpstr>Review</vt:lpstr>
      <vt:lpstr>Review</vt:lpstr>
      <vt:lpstr>Which of the following has the lowest bonding capacity?</vt:lpstr>
      <vt:lpstr>Valence Electrons</vt:lpstr>
      <vt:lpstr>Review </vt:lpstr>
      <vt:lpstr>Review </vt:lpstr>
      <vt:lpstr>Structural Formulas vs. Reality</vt:lpstr>
      <vt:lpstr>Structural Formulas</vt:lpstr>
      <vt:lpstr>Slide 14</vt:lpstr>
      <vt:lpstr>Structural Formulas</vt:lpstr>
      <vt:lpstr>Structural Formula vs. Reality</vt:lpstr>
      <vt:lpstr>3-D Structure</vt:lpstr>
      <vt:lpstr>3-D Structure – VSEPR Theory</vt:lpstr>
      <vt:lpstr>VSEPR Theory</vt:lpstr>
      <vt:lpstr>VSEPR Theory – PHET Interactive</vt:lpstr>
      <vt:lpstr>VSEPR Theory</vt:lpstr>
      <vt:lpstr>Slide 22</vt:lpstr>
      <vt:lpstr>Applying VSEPR Theory</vt:lpstr>
      <vt:lpstr>VSEPR Theory</vt:lpstr>
      <vt:lpstr>VSEPR Theory</vt:lpstr>
      <vt:lpstr>VSEPR Theory</vt:lpstr>
      <vt:lpstr>VSEPR Theory</vt:lpstr>
      <vt:lpstr>VSEPR Theory</vt:lpstr>
      <vt:lpstr>VSEPR Theory</vt:lpstr>
      <vt:lpstr>VSEPR Theory</vt:lpstr>
      <vt:lpstr>VSEPR Theory</vt:lpstr>
      <vt:lpstr>VSEPR Theory</vt:lpstr>
      <vt:lpstr>VSEPR Theory</vt:lpstr>
      <vt:lpstr>Slide 34</vt:lpstr>
      <vt:lpstr>Slide 35</vt:lpstr>
      <vt:lpstr>VSEPR Theory – Lone Pairs</vt:lpstr>
      <vt:lpstr>VSEPR Theory – Lone Pairs</vt:lpstr>
      <vt:lpstr>Slide 38</vt:lpstr>
      <vt:lpstr>VSEPR Theory – Lone Pairs</vt:lpstr>
      <vt:lpstr>Slide 40</vt:lpstr>
      <vt:lpstr>Slide 41</vt:lpstr>
      <vt:lpstr>VSEPR Shapes – Water (H2O)</vt:lpstr>
      <vt:lpstr>VSEPR Shapes – Water (H2O)</vt:lpstr>
      <vt:lpstr>VSEPR Shapes – Water (H2O)</vt:lpstr>
      <vt:lpstr>Applying VSEPR Theory</vt:lpstr>
      <vt:lpstr>Slide 46</vt:lpstr>
      <vt:lpstr>Slide 47</vt:lpstr>
      <vt:lpstr>Slide 48</vt:lpstr>
      <vt:lpstr>VSEPR Theory – Multiple Bonds</vt:lpstr>
      <vt:lpstr>VSEPR Theory – Multiple Bonds</vt:lpstr>
      <vt:lpstr>VSEPR Theory – Multiple Bonds</vt:lpstr>
      <vt:lpstr>Slide 52</vt:lpstr>
      <vt:lpstr>Slide 53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SCH4U Live Session VSEPR Theory</dc:title>
  <dc:creator>Eli Fogle</dc:creator>
  <cp:lastModifiedBy>Chloe</cp:lastModifiedBy>
  <cp:revision>30</cp:revision>
  <dcterms:created xsi:type="dcterms:W3CDTF">2017-02-07T19:03:23Z</dcterms:created>
  <dcterms:modified xsi:type="dcterms:W3CDTF">2017-02-07T20:29:10Z</dcterms:modified>
</cp:coreProperties>
</file>