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313" r:id="rId3"/>
    <p:sldId id="297" r:id="rId4"/>
    <p:sldId id="314" r:id="rId5"/>
    <p:sldId id="317" r:id="rId6"/>
    <p:sldId id="318" r:id="rId7"/>
    <p:sldId id="319" r:id="rId8"/>
    <p:sldId id="321" r:id="rId9"/>
    <p:sldId id="322" r:id="rId10"/>
    <p:sldId id="323" r:id="rId11"/>
    <p:sldId id="324" r:id="rId12"/>
    <p:sldId id="325" r:id="rId13"/>
    <p:sldId id="326" r:id="rId14"/>
    <p:sldId id="328" r:id="rId15"/>
    <p:sldId id="329" r:id="rId16"/>
    <p:sldId id="327" r:id="rId17"/>
    <p:sldId id="332" r:id="rId18"/>
    <p:sldId id="331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33" r:id="rId28"/>
    <p:sldId id="34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5"/>
    <p:restoredTop sz="96786"/>
  </p:normalViewPr>
  <p:slideViewPr>
    <p:cSldViewPr snapToGrid="0" snapToObjects="1">
      <p:cViewPr varScale="1">
        <p:scale>
          <a:sx n="80" d="100"/>
          <a:sy n="80" d="100"/>
        </p:scale>
        <p:origin x="-128" y="-7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2D4-D04E-DE4F-8BF3-AF38FDFEA6BE}" type="datetimeFigureOut">
              <a:rPr lang="en-US" smtClean="0"/>
              <a:pPr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2159-859F-BA43-848A-153541CE8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490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2D4-D04E-DE4F-8BF3-AF38FDFEA6BE}" type="datetimeFigureOut">
              <a:rPr lang="en-US" smtClean="0"/>
              <a:pPr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2159-859F-BA43-848A-153541CE8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469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2D4-D04E-DE4F-8BF3-AF38FDFEA6BE}" type="datetimeFigureOut">
              <a:rPr lang="en-US" smtClean="0"/>
              <a:pPr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2159-859F-BA43-848A-153541CE8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7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2D4-D04E-DE4F-8BF3-AF38FDFEA6BE}" type="datetimeFigureOut">
              <a:rPr lang="en-US" smtClean="0"/>
              <a:pPr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2159-859F-BA43-848A-153541CE8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762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2D4-D04E-DE4F-8BF3-AF38FDFEA6BE}" type="datetimeFigureOut">
              <a:rPr lang="en-US" smtClean="0"/>
              <a:pPr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2159-859F-BA43-848A-153541CE8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36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2D4-D04E-DE4F-8BF3-AF38FDFEA6BE}" type="datetimeFigureOut">
              <a:rPr lang="en-US" smtClean="0"/>
              <a:pPr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2159-859F-BA43-848A-153541CE8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36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2D4-D04E-DE4F-8BF3-AF38FDFEA6BE}" type="datetimeFigureOut">
              <a:rPr lang="en-US" smtClean="0"/>
              <a:pPr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2159-859F-BA43-848A-153541CE8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64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2D4-D04E-DE4F-8BF3-AF38FDFEA6BE}" type="datetimeFigureOut">
              <a:rPr lang="en-US" smtClean="0"/>
              <a:pPr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2159-859F-BA43-848A-153541CE8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042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2D4-D04E-DE4F-8BF3-AF38FDFEA6BE}" type="datetimeFigureOut">
              <a:rPr lang="en-US" smtClean="0"/>
              <a:pPr/>
              <a:t>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2159-859F-BA43-848A-153541CE8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57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2D4-D04E-DE4F-8BF3-AF38FDFEA6BE}" type="datetimeFigureOut">
              <a:rPr lang="en-US" smtClean="0"/>
              <a:pPr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2159-859F-BA43-848A-153541CE8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647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B2D4-D04E-DE4F-8BF3-AF38FDFEA6BE}" type="datetimeFigureOut">
              <a:rPr lang="en-US" smtClean="0"/>
              <a:pPr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2159-859F-BA43-848A-153541CE8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013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B2D4-D04E-DE4F-8BF3-AF38FDFEA6BE}" type="datetimeFigureOut">
              <a:rPr lang="en-US" smtClean="0"/>
              <a:pPr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A2159-859F-BA43-848A-153541CE8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288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639" y="2406707"/>
            <a:ext cx="10849710" cy="192505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rgbClr val="FFFF00"/>
                </a:solidFill>
              </a:rPr>
              <a:t>SCH4U </a:t>
            </a:r>
            <a:br>
              <a:rPr lang="en-US" sz="6700" dirty="0" smtClean="0">
                <a:solidFill>
                  <a:srgbClr val="FFFF00"/>
                </a:solidFill>
              </a:rPr>
            </a:br>
            <a:r>
              <a:rPr lang="en-US" sz="6700" dirty="0" err="1" smtClean="0">
                <a:solidFill>
                  <a:srgbClr val="FFFF00"/>
                </a:solidFill>
              </a:rPr>
              <a:t>Electronegativity</a:t>
            </a:r>
            <a:r>
              <a:rPr lang="en-US" sz="6700" dirty="0" smtClean="0">
                <a:solidFill>
                  <a:srgbClr val="FFFF00"/>
                </a:solidFill>
              </a:rPr>
              <a:t> &amp; Polarity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19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2941"/>
            <a:ext cx="10515600" cy="5205787"/>
          </a:xfrm>
        </p:spPr>
        <p:txBody>
          <a:bodyPr/>
          <a:lstStyle/>
          <a:p>
            <a:r>
              <a:rPr lang="en-US" dirty="0" smtClean="0"/>
              <a:t>To determine the type of bond that forms between two atoms (ionic, polar covalent, non-polar covalent), you can calculate the difference in </a:t>
            </a:r>
            <a:r>
              <a:rPr lang="en-US" dirty="0" err="1" smtClean="0"/>
              <a:t>electronegativity</a:t>
            </a:r>
            <a:r>
              <a:rPr lang="en-US" dirty="0" smtClean="0"/>
              <a:t> (∆EN) between them.</a:t>
            </a:r>
          </a:p>
          <a:p>
            <a:r>
              <a:rPr lang="en-US" dirty="0" smtClean="0"/>
              <a:t>Large ∆EN indicates polar covalent or ionic bonds.</a:t>
            </a:r>
          </a:p>
          <a:p>
            <a:r>
              <a:rPr lang="en-US" dirty="0" smtClean="0"/>
              <a:t>Small ∆EN indicates non-polar covalent bonds.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7411" y="3171017"/>
          <a:ext cx="5169647" cy="2557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947"/>
                <a:gridCol w="2889700"/>
              </a:tblGrid>
              <a:tr h="5303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∆EN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Bond type</a:t>
                      </a:r>
                      <a:endParaRPr lang="en-US" sz="2800" dirty="0"/>
                    </a:p>
                  </a:txBody>
                  <a:tcPr/>
                </a:tc>
              </a:tr>
              <a:tr h="67577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&lt;</a:t>
                      </a:r>
                      <a:r>
                        <a:rPr lang="en-US" sz="2500" baseline="0" dirty="0" smtClean="0"/>
                        <a:t> 0.5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non-polar covalent</a:t>
                      </a:r>
                      <a:endParaRPr lang="en-US" sz="2500" dirty="0"/>
                    </a:p>
                  </a:txBody>
                  <a:tcPr/>
                </a:tc>
              </a:tr>
              <a:tr h="67577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0.5-1.7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polar covalent</a:t>
                      </a:r>
                      <a:endParaRPr lang="en-US" sz="2500" dirty="0"/>
                    </a:p>
                  </a:txBody>
                  <a:tcPr/>
                </a:tc>
              </a:tr>
              <a:tr h="67577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&gt;1.7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ionic</a:t>
                      </a:r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940" y="3404773"/>
            <a:ext cx="5625353" cy="2084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24" y="1825625"/>
            <a:ext cx="4775199" cy="4351338"/>
          </a:xfrm>
        </p:spPr>
        <p:txBody>
          <a:bodyPr/>
          <a:lstStyle/>
          <a:p>
            <a:r>
              <a:rPr lang="en-US" dirty="0" smtClean="0"/>
              <a:t>Ionic bonds form when electrons are transferred from one atom to another creating a positive ion (</a:t>
            </a:r>
            <a:r>
              <a:rPr lang="en-US" dirty="0" err="1" smtClean="0"/>
              <a:t>cation</a:t>
            </a:r>
            <a:r>
              <a:rPr lang="en-US" dirty="0" smtClean="0"/>
              <a:t>) and a negative ion (anion).</a:t>
            </a:r>
          </a:p>
          <a:p>
            <a:r>
              <a:rPr lang="en-US" dirty="0" smtClean="0"/>
              <a:t>Ionic bonds form when there is a large difference in </a:t>
            </a:r>
            <a:r>
              <a:rPr lang="en-US" dirty="0" err="1" smtClean="0"/>
              <a:t>electronegativity</a:t>
            </a:r>
            <a:r>
              <a:rPr lang="en-US" dirty="0" smtClean="0"/>
              <a:t>. (∆EN &gt; 1.7)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850" y="1150471"/>
            <a:ext cx="6311153" cy="52592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2353"/>
            <a:ext cx="10515600" cy="4351338"/>
          </a:xfrm>
        </p:spPr>
        <p:txBody>
          <a:bodyPr/>
          <a:lstStyle/>
          <a:p>
            <a:r>
              <a:rPr lang="en-US" dirty="0" smtClean="0"/>
              <a:t>Determine the ∆EN and classify the type of bond that forms between potassium and bromine (K-Br)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706" y="1733176"/>
            <a:ext cx="8873389" cy="45987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672353"/>
            <a:ext cx="10726271" cy="597324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Determine the ∆EN and classify the type of bond that forms between potassium and bromine (K-Br)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5">
              <a:buNone/>
            </a:pPr>
            <a:r>
              <a:rPr lang="en-US" sz="3400" dirty="0" smtClean="0"/>
              <a:t>∆EN</a:t>
            </a:r>
            <a:r>
              <a:rPr lang="en-US" sz="3400" baseline="-25000" dirty="0" smtClean="0"/>
              <a:t>K-Br</a:t>
            </a:r>
            <a:r>
              <a:rPr lang="en-US" sz="3400" dirty="0" smtClean="0"/>
              <a:t> = </a:t>
            </a:r>
            <a:r>
              <a:rPr lang="en-US" sz="3400" dirty="0" err="1" smtClean="0"/>
              <a:t>EN</a:t>
            </a:r>
            <a:r>
              <a:rPr lang="en-US" sz="3400" baseline="-25000" dirty="0" err="1" smtClean="0"/>
              <a:t>Br</a:t>
            </a:r>
            <a:r>
              <a:rPr lang="en-US" sz="3400" baseline="-25000" dirty="0" smtClean="0"/>
              <a:t> </a:t>
            </a:r>
            <a:r>
              <a:rPr lang="en-US" sz="3400" dirty="0" smtClean="0"/>
              <a:t>– EN</a:t>
            </a:r>
            <a:r>
              <a:rPr lang="en-US" sz="3400" baseline="-25000" dirty="0" smtClean="0"/>
              <a:t>K</a:t>
            </a:r>
          </a:p>
          <a:p>
            <a:pPr lvl="5">
              <a:buNone/>
            </a:pPr>
            <a:r>
              <a:rPr lang="en-US" sz="3400" dirty="0" smtClean="0"/>
              <a:t>∆EN</a:t>
            </a:r>
            <a:r>
              <a:rPr lang="en-US" sz="3400" baseline="-25000" dirty="0" smtClean="0"/>
              <a:t>K-Br</a:t>
            </a:r>
            <a:r>
              <a:rPr lang="en-US" sz="3400" dirty="0" smtClean="0"/>
              <a:t> =</a:t>
            </a:r>
            <a:r>
              <a:rPr lang="en-US" sz="3400" dirty="0" smtClean="0"/>
              <a:t> 2.96 - 0.82</a:t>
            </a:r>
          </a:p>
          <a:p>
            <a:pPr lvl="5">
              <a:buNone/>
            </a:pPr>
            <a:r>
              <a:rPr lang="en-US" sz="3400" dirty="0" smtClean="0"/>
              <a:t>∆EN</a:t>
            </a:r>
            <a:r>
              <a:rPr lang="en-US" sz="3400" baseline="-25000" dirty="0" smtClean="0"/>
              <a:t>K-Br</a:t>
            </a:r>
            <a:r>
              <a:rPr lang="en-US" sz="3400" dirty="0" smtClean="0"/>
              <a:t> =</a:t>
            </a:r>
            <a:r>
              <a:rPr lang="en-US" sz="3400" dirty="0" smtClean="0"/>
              <a:t> 2.14</a:t>
            </a:r>
          </a:p>
          <a:p>
            <a:pPr lvl="5">
              <a:buNone/>
            </a:pPr>
            <a:r>
              <a:rPr lang="en-US" sz="3400" dirty="0" smtClean="0"/>
              <a:t>Since </a:t>
            </a:r>
            <a:r>
              <a:rPr lang="en-US" sz="3400" dirty="0" smtClean="0"/>
              <a:t>∆</a:t>
            </a:r>
            <a:r>
              <a:rPr lang="en-US" sz="3400" dirty="0" smtClean="0"/>
              <a:t>EN &gt; 1.7 this bond is an ionic bond.</a:t>
            </a:r>
          </a:p>
          <a:p>
            <a:endParaRPr lang="en-US" baseline="-250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672353"/>
            <a:ext cx="10726271" cy="597324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Determine the ∆EN and classify the type of bond that forms between nitrogen and hydrogen (N-H)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aseline="-250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672353"/>
            <a:ext cx="10726271" cy="597324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Determine the ∆EN and classify the type of bond that forms between nitrogen and hydrogen (N-H)</a:t>
            </a:r>
          </a:p>
          <a:p>
            <a:endParaRPr lang="en-US" sz="3500" dirty="0" smtClean="0"/>
          </a:p>
          <a:p>
            <a:pPr lvl="5">
              <a:buNone/>
            </a:pPr>
            <a:r>
              <a:rPr lang="en-US" sz="3400" dirty="0" smtClean="0"/>
              <a:t>∆</a:t>
            </a:r>
            <a:r>
              <a:rPr lang="en-US" sz="3400" dirty="0" smtClean="0"/>
              <a:t>EN</a:t>
            </a:r>
            <a:r>
              <a:rPr lang="en-US" sz="3400" baseline="-25000" dirty="0" smtClean="0"/>
              <a:t>N-H</a:t>
            </a:r>
            <a:r>
              <a:rPr lang="en-US" sz="3400" dirty="0" smtClean="0"/>
              <a:t> </a:t>
            </a:r>
            <a:r>
              <a:rPr lang="en-US" sz="3400" dirty="0" smtClean="0"/>
              <a:t>= </a:t>
            </a:r>
            <a:r>
              <a:rPr lang="en-US" sz="3400" dirty="0" smtClean="0"/>
              <a:t>EN</a:t>
            </a:r>
            <a:r>
              <a:rPr lang="en-US" sz="3400" baseline="-25000" dirty="0" smtClean="0"/>
              <a:t>N </a:t>
            </a:r>
            <a:r>
              <a:rPr lang="en-US" sz="3400" dirty="0" smtClean="0"/>
              <a:t>– </a:t>
            </a:r>
            <a:r>
              <a:rPr lang="en-US" sz="3400" dirty="0" smtClean="0"/>
              <a:t>EN</a:t>
            </a:r>
            <a:r>
              <a:rPr lang="en-US" sz="3400" baseline="-25000" dirty="0" smtClean="0"/>
              <a:t>H</a:t>
            </a:r>
          </a:p>
          <a:p>
            <a:pPr lvl="5">
              <a:buNone/>
            </a:pPr>
            <a:r>
              <a:rPr lang="en-US" sz="3400" dirty="0" smtClean="0"/>
              <a:t>∆EN</a:t>
            </a:r>
            <a:r>
              <a:rPr lang="en-US" sz="3400" baseline="-25000" dirty="0" smtClean="0"/>
              <a:t>N-H</a:t>
            </a:r>
            <a:r>
              <a:rPr lang="en-US" sz="3400" dirty="0" smtClean="0"/>
              <a:t> </a:t>
            </a:r>
            <a:r>
              <a:rPr lang="en-US" sz="3400" dirty="0" smtClean="0"/>
              <a:t>= 3.04 – 2.20</a:t>
            </a:r>
          </a:p>
          <a:p>
            <a:pPr lvl="5">
              <a:buNone/>
            </a:pPr>
            <a:r>
              <a:rPr lang="en-US" sz="3400" dirty="0" smtClean="0"/>
              <a:t>∆EN</a:t>
            </a:r>
            <a:r>
              <a:rPr lang="en-US" sz="3400" baseline="-25000" dirty="0" smtClean="0"/>
              <a:t>N-H</a:t>
            </a:r>
            <a:r>
              <a:rPr lang="en-US" sz="3400" dirty="0" smtClean="0"/>
              <a:t> </a:t>
            </a:r>
            <a:r>
              <a:rPr lang="en-US" sz="3400" dirty="0" smtClean="0"/>
              <a:t>= 0.84</a:t>
            </a:r>
          </a:p>
          <a:p>
            <a:pPr lvl="3">
              <a:buNone/>
            </a:pPr>
            <a:r>
              <a:rPr lang="en-US" sz="3400" dirty="0" smtClean="0"/>
              <a:t>Since</a:t>
            </a:r>
            <a:r>
              <a:rPr lang="en-US" sz="3400" dirty="0" smtClean="0"/>
              <a:t> 0.5 &lt; ∆</a:t>
            </a:r>
            <a:r>
              <a:rPr lang="en-US" sz="3400" dirty="0" smtClean="0"/>
              <a:t>EN &gt; 1.7 this bond is</a:t>
            </a:r>
            <a:r>
              <a:rPr lang="en-US" sz="3400" dirty="0" smtClean="0"/>
              <a:t> polar covalent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aseline="-250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 Polarities - Dipoles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88" y="1494118"/>
            <a:ext cx="11176000" cy="4351338"/>
          </a:xfrm>
        </p:spPr>
        <p:txBody>
          <a:bodyPr/>
          <a:lstStyle/>
          <a:p>
            <a:r>
              <a:rPr lang="en-US" dirty="0" smtClean="0"/>
              <a:t>In bonds that have a polar character the more electronegative element becomes </a:t>
            </a:r>
            <a:r>
              <a:rPr lang="en-US" b="1" dirty="0" smtClean="0"/>
              <a:t>slightly negative </a:t>
            </a:r>
            <a:r>
              <a:rPr lang="en-US" dirty="0" smtClean="0"/>
              <a:t>and the atom with the lower </a:t>
            </a:r>
            <a:r>
              <a:rPr lang="en-US" dirty="0" err="1" smtClean="0"/>
              <a:t>electronegativity</a:t>
            </a:r>
            <a:r>
              <a:rPr lang="en-US" dirty="0" smtClean="0"/>
              <a:t> becomes </a:t>
            </a:r>
            <a:r>
              <a:rPr lang="en-US" b="1" dirty="0" smtClean="0"/>
              <a:t>slightly positive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separation of charge in space is called a </a:t>
            </a:r>
            <a:r>
              <a:rPr lang="en-US" b="1" dirty="0" smtClean="0"/>
              <a:t>dipole</a:t>
            </a:r>
            <a:r>
              <a:rPr lang="en-US" dirty="0" smtClean="0"/>
              <a:t>.</a:t>
            </a:r>
          </a:p>
          <a:p>
            <a:r>
              <a:rPr lang="en-US" sz="3200" dirty="0" err="1" smtClean="0">
                <a:latin typeface="Calibri"/>
                <a:ea typeface="Lucida Grande"/>
                <a:cs typeface="Calibri"/>
              </a:rPr>
              <a:t>δ</a:t>
            </a:r>
            <a:r>
              <a:rPr lang="en-US" sz="3200" baseline="30000" dirty="0" smtClean="0">
                <a:latin typeface="Calibri"/>
                <a:ea typeface="Lucida Grande"/>
                <a:cs typeface="Calibri"/>
              </a:rPr>
              <a:t>-</a:t>
            </a:r>
            <a:r>
              <a:rPr lang="en-US" sz="3200" dirty="0" smtClean="0">
                <a:latin typeface="Calibri"/>
                <a:ea typeface="Lucida Grande"/>
                <a:cs typeface="Calibri"/>
              </a:rPr>
              <a:t> </a:t>
            </a:r>
            <a:r>
              <a:rPr lang="en-US" dirty="0" smtClean="0">
                <a:latin typeface="Calibri"/>
                <a:ea typeface="Lucida Grande"/>
                <a:cs typeface="Calibri"/>
              </a:rPr>
              <a:t>= negative end of a dipole </a:t>
            </a:r>
            <a:endParaRPr lang="en-US" sz="3200" dirty="0" smtClean="0">
              <a:latin typeface="Calibri"/>
              <a:ea typeface="Lucida Grande"/>
              <a:cs typeface="Calibri"/>
            </a:endParaRPr>
          </a:p>
          <a:p>
            <a:r>
              <a:rPr lang="en-US" sz="3200" dirty="0" err="1" smtClean="0">
                <a:latin typeface="Calibri"/>
                <a:ea typeface="Lucida Grande"/>
                <a:cs typeface="Calibri"/>
              </a:rPr>
              <a:t>δ</a:t>
            </a:r>
            <a:r>
              <a:rPr lang="en-US" sz="3200" baseline="30000" dirty="0" smtClean="0">
                <a:latin typeface="Calibri"/>
                <a:ea typeface="Lucida Grande"/>
                <a:cs typeface="Calibri"/>
              </a:rPr>
              <a:t>+</a:t>
            </a:r>
            <a:r>
              <a:rPr lang="en-US" dirty="0" smtClean="0">
                <a:latin typeface="Calibri"/>
                <a:ea typeface="Lucida Grande"/>
                <a:cs typeface="Calibri"/>
              </a:rPr>
              <a:t> </a:t>
            </a:r>
            <a:r>
              <a:rPr lang="en-US" dirty="0" smtClean="0">
                <a:latin typeface="Calibri"/>
                <a:ea typeface="Lucida Grande"/>
                <a:cs typeface="Calibri"/>
              </a:rPr>
              <a:t>=</a:t>
            </a:r>
            <a:r>
              <a:rPr lang="en-US" dirty="0" smtClean="0">
                <a:latin typeface="Calibri"/>
                <a:ea typeface="Lucida Grande"/>
                <a:cs typeface="Calibri"/>
              </a:rPr>
              <a:t> positive </a:t>
            </a:r>
            <a:r>
              <a:rPr lang="en-US" dirty="0" smtClean="0">
                <a:latin typeface="Calibri"/>
                <a:ea typeface="Lucida Grande"/>
                <a:cs typeface="Calibri"/>
              </a:rPr>
              <a:t>end of a </a:t>
            </a:r>
            <a:r>
              <a:rPr lang="en-US" dirty="0" smtClean="0">
                <a:latin typeface="Calibri"/>
                <a:ea typeface="Lucida Grande"/>
                <a:cs typeface="Calibri"/>
              </a:rPr>
              <a:t>dipole</a:t>
            </a:r>
          </a:p>
          <a:p>
            <a:r>
              <a:rPr lang="en-US" dirty="0" smtClean="0">
                <a:latin typeface="Calibri"/>
                <a:ea typeface="Lucida Grande"/>
                <a:cs typeface="Calibri"/>
              </a:rPr>
              <a:t>Arrow points towards the negative end. 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636" y="4395075"/>
            <a:ext cx="3962400" cy="66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341" y="4560924"/>
            <a:ext cx="4132729" cy="20296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Polarity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7050"/>
            <a:ext cx="4851400" cy="4351338"/>
          </a:xfrm>
        </p:spPr>
        <p:txBody>
          <a:bodyPr/>
          <a:lstStyle/>
          <a:p>
            <a:r>
              <a:rPr lang="en-US" dirty="0" smtClean="0"/>
              <a:t>Bonds can be polar or non-polar.</a:t>
            </a:r>
          </a:p>
          <a:p>
            <a:r>
              <a:rPr lang="en-US" dirty="0" smtClean="0"/>
              <a:t>Entire molecules can also be either polar or non-polar.</a:t>
            </a:r>
          </a:p>
          <a:p>
            <a:r>
              <a:rPr lang="en-US" dirty="0" smtClean="0"/>
              <a:t>The polarity of a molecule has a large effect on its properties.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28" y="1494117"/>
            <a:ext cx="5842866" cy="48842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Polar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dirty="0" smtClean="0"/>
              <a:t>Try this at home: charge a balloon by rubbing it on your head.</a:t>
            </a:r>
          </a:p>
          <a:p>
            <a:r>
              <a:rPr lang="en-US" dirty="0" smtClean="0"/>
              <a:t>Turn on the tap.</a:t>
            </a:r>
          </a:p>
          <a:p>
            <a:r>
              <a:rPr lang="en-US" dirty="0" smtClean="0"/>
              <a:t>Place the balloon close to the water stream.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3650" r="6072"/>
          <a:stretch>
            <a:fillRect/>
          </a:stretch>
        </p:blipFill>
        <p:spPr>
          <a:xfrm>
            <a:off x="3899647" y="3216088"/>
            <a:ext cx="5408706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Polar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dirty="0" smtClean="0"/>
              <a:t>Static charge on the balloon is negative.</a:t>
            </a:r>
          </a:p>
          <a:p>
            <a:r>
              <a:rPr lang="en-US" dirty="0" smtClean="0"/>
              <a:t>Positive dipoles in the water molecule are attracted to negatively charged balloon.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3650" r="6072"/>
          <a:stretch>
            <a:fillRect/>
          </a:stretch>
        </p:blipFill>
        <p:spPr>
          <a:xfrm>
            <a:off x="403412" y="3216088"/>
            <a:ext cx="5408706" cy="316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491" y="2969560"/>
            <a:ext cx="5751627" cy="367440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Atoms form chemical bonds with other molecules to obtain full valence shells. </a:t>
            </a:r>
          </a:p>
          <a:p>
            <a:r>
              <a:rPr lang="en-US" dirty="0" smtClean="0"/>
              <a:t>2 types of chemical bonds: covalent &amp; ionic</a:t>
            </a:r>
          </a:p>
          <a:p>
            <a:r>
              <a:rPr lang="en-US" dirty="0" smtClean="0"/>
              <a:t>Covalent bond:</a:t>
            </a:r>
          </a:p>
          <a:p>
            <a:r>
              <a:rPr lang="en-US" dirty="0" smtClean="0"/>
              <a:t>Ionic bond: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Molecules -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 is more electronegative than hydrogen.</a:t>
            </a:r>
          </a:p>
          <a:p>
            <a:r>
              <a:rPr lang="en-US" dirty="0" smtClean="0"/>
              <a:t>Bond dipoles form between each O-H bond.</a:t>
            </a:r>
          </a:p>
          <a:p>
            <a:r>
              <a:rPr lang="en-US" dirty="0" smtClean="0"/>
              <a:t>The bond dipoles add together to the water molecule a net dipole.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917" y="3765175"/>
            <a:ext cx="3765840" cy="21876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1767"/>
            <a:ext cx="10515600" cy="1325563"/>
          </a:xfrm>
        </p:spPr>
        <p:txBody>
          <a:bodyPr/>
          <a:lstStyle/>
          <a:p>
            <a:r>
              <a:rPr lang="en-US" dirty="0" smtClean="0"/>
              <a:t>Polar Molecules – Water 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830"/>
            <a:ext cx="10515600" cy="4351338"/>
          </a:xfrm>
        </p:spPr>
        <p:txBody>
          <a:bodyPr>
            <a:normAutofit/>
          </a:bodyPr>
          <a:lstStyle/>
          <a:p>
            <a:r>
              <a:rPr lang="en-US" sz="2700" dirty="0" smtClean="0"/>
              <a:t>Oxygen is more electronegative than hydrogen.</a:t>
            </a:r>
          </a:p>
          <a:p>
            <a:r>
              <a:rPr lang="en-US" sz="2700" dirty="0" smtClean="0"/>
              <a:t>Bond dipoles form between each O-H bond.</a:t>
            </a:r>
          </a:p>
          <a:p>
            <a:r>
              <a:rPr lang="en-US" sz="2700" dirty="0" smtClean="0"/>
              <a:t>The bond dipoles add together to the water molecule a </a:t>
            </a:r>
            <a:r>
              <a:rPr lang="en-US" sz="2700" b="1" dirty="0" smtClean="0"/>
              <a:t>net dipole</a:t>
            </a:r>
            <a:r>
              <a:rPr lang="en-US" sz="2700" dirty="0" smtClean="0"/>
              <a:t>.</a:t>
            </a:r>
          </a:p>
          <a:p>
            <a:r>
              <a:rPr lang="en-US" sz="2700" dirty="0" smtClean="0"/>
              <a:t>Molecules with net dipoles are polar. </a:t>
            </a:r>
          </a:p>
          <a:p>
            <a:r>
              <a:rPr lang="en-US" sz="2700" dirty="0" smtClean="0"/>
              <a:t>Net polarity of a molecule indicated with an arrow pointing towards the negative end of the molecule. </a:t>
            </a:r>
          </a:p>
          <a:p>
            <a:endParaRPr lang="en-US" sz="2700" dirty="0" smtClean="0"/>
          </a:p>
          <a:p>
            <a:endParaRPr lang="en-US" sz="2700" dirty="0" smtClean="0"/>
          </a:p>
          <a:p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83" y="4321080"/>
            <a:ext cx="3765840" cy="2187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881" y="3966833"/>
            <a:ext cx="3514165" cy="271654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Non-polar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118"/>
            <a:ext cx="10515600" cy="4351338"/>
          </a:xfrm>
        </p:spPr>
        <p:txBody>
          <a:bodyPr/>
          <a:lstStyle/>
          <a:p>
            <a:r>
              <a:rPr lang="en-US" dirty="0" smtClean="0"/>
              <a:t>Not all molecules with polar covalent bonds are polar. </a:t>
            </a:r>
          </a:p>
          <a:p>
            <a:r>
              <a:rPr lang="en-US" dirty="0" smtClean="0"/>
              <a:t>A non-polar molecule has no net-dipole.</a:t>
            </a:r>
          </a:p>
          <a:p>
            <a:r>
              <a:rPr lang="en-US" dirty="0" smtClean="0"/>
              <a:t>The arrangement of atoms in the molecule affects the polarity. </a:t>
            </a:r>
          </a:p>
          <a:p>
            <a:r>
              <a:rPr lang="en-US" dirty="0" smtClean="0"/>
              <a:t>When the sum of the bond dipoles is zero, the molecule is non-polar. </a:t>
            </a:r>
          </a:p>
          <a:p>
            <a:r>
              <a:rPr lang="en-US" dirty="0" smtClean="0"/>
              <a:t>When the polarities of bonds are equal in magnitude and opposite in direction the molecule is non-polar.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855" y="4481420"/>
            <a:ext cx="4040271" cy="1993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Non-polar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118"/>
            <a:ext cx="10515600" cy="4351338"/>
          </a:xfrm>
        </p:spPr>
        <p:txBody>
          <a:bodyPr/>
          <a:lstStyle/>
          <a:p>
            <a:r>
              <a:rPr lang="en-US" dirty="0" smtClean="0"/>
              <a:t>The arrangement of atoms in the molecule affects the polarity. </a:t>
            </a:r>
          </a:p>
          <a:p>
            <a:r>
              <a:rPr lang="en-US" dirty="0" smtClean="0"/>
              <a:t>When the sum of the bond dipoles is zero, the molecule is non-polar. </a:t>
            </a:r>
          </a:p>
          <a:p>
            <a:r>
              <a:rPr lang="en-US" dirty="0" smtClean="0"/>
              <a:t>When the polarities of bonds are equal in magnitude and opposite in direction the molecule is non-polar.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788" y="3572808"/>
            <a:ext cx="3136900" cy="2984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Polarity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24" y="2151529"/>
            <a:ext cx="5363884" cy="4351338"/>
          </a:xfrm>
        </p:spPr>
        <p:txBody>
          <a:bodyPr/>
          <a:lstStyle/>
          <a:p>
            <a:r>
              <a:rPr lang="en-US" dirty="0" smtClean="0"/>
              <a:t>To predict the polarity of a molecule you must consider:</a:t>
            </a:r>
          </a:p>
          <a:p>
            <a:pPr lvl="1"/>
            <a:r>
              <a:rPr lang="en-US" sz="2800" dirty="0" smtClean="0"/>
              <a:t>types of bonds (polar or non-polar).</a:t>
            </a:r>
          </a:p>
          <a:p>
            <a:pPr lvl="1"/>
            <a:r>
              <a:rPr lang="en-US" sz="2800" dirty="0" smtClean="0"/>
              <a:t>3-D shape of the object.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708" y="1613646"/>
            <a:ext cx="6350000" cy="468630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Bonds no Net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with 2 identical bonds (CO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Trigonal</a:t>
            </a:r>
            <a:r>
              <a:rPr lang="en-US" dirty="0" smtClean="0"/>
              <a:t> Planar with 3 identical bonds (SO</a:t>
            </a:r>
            <a:r>
              <a:rPr lang="en-US" baseline="-25000" dirty="0" smtClean="0"/>
              <a:t>3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Tetrahedral with 4 identical bonds. (CCl</a:t>
            </a:r>
            <a:r>
              <a:rPr lang="en-US" baseline="-25000" dirty="0" smtClean="0"/>
              <a:t>4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  <p:pic>
        <p:nvPicPr>
          <p:cNvPr id="5" name="Picture 4" descr="Screen Shot 2017-02-08 at 1.07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334" y="3261909"/>
            <a:ext cx="2922174" cy="3409203"/>
          </a:xfrm>
          <a:prstGeom prst="rect">
            <a:avLst/>
          </a:prstGeom>
        </p:spPr>
      </p:pic>
      <p:pic>
        <p:nvPicPr>
          <p:cNvPr id="6" name="Picture 5" descr="Screen Shot 2017-02-08 at 1.07.2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131" y="3526957"/>
            <a:ext cx="3041532" cy="2946213"/>
          </a:xfrm>
          <a:prstGeom prst="rect">
            <a:avLst/>
          </a:prstGeom>
        </p:spPr>
      </p:pic>
      <p:pic>
        <p:nvPicPr>
          <p:cNvPr id="7" name="Picture 6" descr="Screen Shot 2017-02-08 at 1.07.0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16" y="4421497"/>
            <a:ext cx="3918698" cy="115713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Net Polarity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the Lewis structure.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the predicted shape of the molecule using VSEPR.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 smtClean="0"/>
              <a:t>the </a:t>
            </a:r>
            <a:r>
              <a:rPr lang="en-US" dirty="0" err="1" smtClean="0"/>
              <a:t>electronegativity</a:t>
            </a:r>
            <a:r>
              <a:rPr lang="en-US" dirty="0" smtClean="0"/>
              <a:t> of each atom in the molecule and determine the partial </a:t>
            </a:r>
            <a:r>
              <a:rPr lang="en-US" dirty="0" smtClean="0"/>
              <a:t>charges in the molecule.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bond dipoles and determine whether the molecule has a net dipole.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6706"/>
            <a:ext cx="10515600" cy="4351338"/>
          </a:xfrm>
        </p:spPr>
        <p:txBody>
          <a:bodyPr/>
          <a:lstStyle/>
          <a:p>
            <a:r>
              <a:rPr lang="en-US" sz="3600" dirty="0" smtClean="0"/>
              <a:t>Predict the polarity of</a:t>
            </a:r>
            <a:r>
              <a:rPr lang="en-US" sz="3600" dirty="0" smtClean="0"/>
              <a:t> NH</a:t>
            </a:r>
            <a:r>
              <a:rPr lang="en-US" sz="3600" baseline="-25000" dirty="0" smtClean="0"/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the Lewis structure.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the predicted shape of the molecule using VSEPR.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</a:t>
            </a:r>
            <a:r>
              <a:rPr lang="en-US" dirty="0" err="1" smtClean="0"/>
              <a:t>electronegativity</a:t>
            </a:r>
            <a:r>
              <a:rPr lang="en-US" dirty="0" smtClean="0"/>
              <a:t> of each atom in the molecule and determine the partial charges in the molecule.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bond dipoles and determine whether the molecule has a net dipole.</a:t>
            </a:r>
          </a:p>
          <a:p>
            <a:endParaRPr lang="en-US" baseline="-25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176" y="2605927"/>
            <a:ext cx="4086153" cy="3248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118" y="2628619"/>
            <a:ext cx="3810000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Atoms form chemical bonds with other molecules to obtain full valence shells. </a:t>
            </a:r>
          </a:p>
          <a:p>
            <a:r>
              <a:rPr lang="en-US" dirty="0" smtClean="0"/>
              <a:t>2 types of chemical bonds: covalent &amp; ionic</a:t>
            </a:r>
          </a:p>
          <a:p>
            <a:r>
              <a:rPr lang="en-US" dirty="0" smtClean="0"/>
              <a:t>Covalent bond: atoms share electrons</a:t>
            </a:r>
          </a:p>
          <a:p>
            <a:r>
              <a:rPr lang="en-US" dirty="0" smtClean="0"/>
              <a:t>Ionic bond: electrons from one atom are transferred to another to form positive &amp; negative ions. </a:t>
            </a:r>
          </a:p>
          <a:p>
            <a:r>
              <a:rPr lang="en-US" dirty="0" smtClean="0"/>
              <a:t>Molecules form specific 3-D shapes, predicted by VSEPR.</a:t>
            </a:r>
          </a:p>
          <a:p>
            <a:r>
              <a:rPr lang="en-US" dirty="0" smtClean="0"/>
              <a:t>VSEPR theory predicts that molecules will form shapes that minimize the repulsion of </a:t>
            </a:r>
            <a:r>
              <a:rPr lang="en-US" dirty="0" err="1" smtClean="0"/>
              <a:t>neighbouring</a:t>
            </a:r>
            <a:r>
              <a:rPr lang="en-US" dirty="0" smtClean="0"/>
              <a:t> electron pairs.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502" y="4632446"/>
            <a:ext cx="2203298" cy="222555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Molecules form when atoms chemically bond to each other.</a:t>
            </a:r>
          </a:p>
          <a:p>
            <a:r>
              <a:rPr lang="en-US" dirty="0" smtClean="0"/>
              <a:t>Molecules form specific 3-D shapes, predicted by VSEPR.</a:t>
            </a:r>
          </a:p>
          <a:p>
            <a:r>
              <a:rPr lang="en-US" dirty="0" smtClean="0"/>
              <a:t>VSEPR theory predicts that molecules will form shapes that minimize the repulsion of </a:t>
            </a:r>
            <a:r>
              <a:rPr lang="en-US" dirty="0" err="1" smtClean="0"/>
              <a:t>neighbouring</a:t>
            </a:r>
            <a:r>
              <a:rPr lang="en-US" dirty="0" smtClean="0"/>
              <a:t> electron pairs.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225" y="3951408"/>
            <a:ext cx="2657190" cy="268403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2564"/>
            <a:ext cx="10515600" cy="4351338"/>
          </a:xfrm>
        </p:spPr>
        <p:txBody>
          <a:bodyPr/>
          <a:lstStyle/>
          <a:p>
            <a:r>
              <a:rPr lang="en-US" dirty="0" smtClean="0"/>
              <a:t>In a covalent bond, the 2 atoms bonded to each other may share the electrons equally or unequally.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23680" b="11799"/>
          <a:stretch>
            <a:fillRect/>
          </a:stretch>
        </p:blipFill>
        <p:spPr>
          <a:xfrm>
            <a:off x="3187104" y="2537894"/>
            <a:ext cx="7770651" cy="3760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828" y="3085921"/>
            <a:ext cx="32936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Non-polar covalent bond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103624"/>
            <a:ext cx="26679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Polar covalent bond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329"/>
            <a:ext cx="10515600" cy="1325563"/>
          </a:xfrm>
        </p:spPr>
        <p:txBody>
          <a:bodyPr/>
          <a:lstStyle/>
          <a:p>
            <a:r>
              <a:rPr lang="en-US" dirty="0" smtClean="0"/>
              <a:t>Non-polar 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9710"/>
            <a:ext cx="10515600" cy="4351338"/>
          </a:xfrm>
        </p:spPr>
        <p:txBody>
          <a:bodyPr/>
          <a:lstStyle/>
          <a:p>
            <a:r>
              <a:rPr lang="en-US" dirty="0" smtClean="0"/>
              <a:t>Non-polar covalent bonds usually form between 2 identical atoms as in molecular elements (O</a:t>
            </a:r>
            <a:r>
              <a:rPr lang="en-US" baseline="-25000" dirty="0" smtClean="0"/>
              <a:t>2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, etc.)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23946" b="41378"/>
          <a:stretch>
            <a:fillRect/>
          </a:stretch>
        </p:blipFill>
        <p:spPr>
          <a:xfrm>
            <a:off x="2231136" y="3299937"/>
            <a:ext cx="7770651" cy="2020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329"/>
            <a:ext cx="10515600" cy="1325563"/>
          </a:xfrm>
        </p:spPr>
        <p:txBody>
          <a:bodyPr/>
          <a:lstStyle/>
          <a:p>
            <a:r>
              <a:rPr lang="en-US" dirty="0" smtClean="0"/>
              <a:t>Polar 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57" y="1624892"/>
            <a:ext cx="512125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Polar covalent bonds form between atoms that attract the shared pair of electrons differently. </a:t>
            </a:r>
          </a:p>
          <a:p>
            <a:r>
              <a:rPr lang="en-US" dirty="0" smtClean="0"/>
              <a:t>Oxygen has a higher affinity for electrons than hydrogen.  When there is an O-H bond, oxygen will pull the </a:t>
            </a:r>
            <a:r>
              <a:rPr lang="en-US" b="1" dirty="0" smtClean="0"/>
              <a:t>shared electrons </a:t>
            </a:r>
            <a:r>
              <a:rPr lang="en-US" dirty="0" smtClean="0"/>
              <a:t>closer to itself.</a:t>
            </a:r>
          </a:p>
          <a:p>
            <a:r>
              <a:rPr lang="en-US" dirty="0" smtClean="0"/>
              <a:t>This will create a partial negative charge towards the oxygen and a partial positive charge towards the hydrogen atom.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612" y="1423114"/>
            <a:ext cx="6319887" cy="5393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Electronegativity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94" y="1509059"/>
            <a:ext cx="11252946" cy="435133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/>
              <a:t>electronegativity</a:t>
            </a:r>
            <a:r>
              <a:rPr lang="en-US" b="1" dirty="0" smtClean="0"/>
              <a:t> </a:t>
            </a:r>
            <a:r>
              <a:rPr lang="en-US" dirty="0" smtClean="0"/>
              <a:t>of an </a:t>
            </a:r>
            <a:r>
              <a:rPr lang="en-US" dirty="0" smtClean="0"/>
              <a:t>atom </a:t>
            </a:r>
            <a:r>
              <a:rPr lang="en-US" dirty="0" smtClean="0"/>
              <a:t>is a measure of how strongly an atom attracts a pair of electrons it shares with another atom in a covalent bond. </a:t>
            </a:r>
          </a:p>
          <a:p>
            <a:r>
              <a:rPr lang="en-US" dirty="0" smtClean="0"/>
              <a:t>Atoms with high </a:t>
            </a:r>
            <a:r>
              <a:rPr lang="en-US" dirty="0" err="1" smtClean="0"/>
              <a:t>electronegativity</a:t>
            </a:r>
            <a:r>
              <a:rPr lang="en-US" dirty="0" smtClean="0"/>
              <a:t> values tend to </a:t>
            </a:r>
            <a:r>
              <a:rPr lang="en-US" dirty="0" smtClean="0"/>
              <a:t>pull the shared electrons towards them.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6104" b="22516"/>
          <a:stretch>
            <a:fillRect/>
          </a:stretch>
        </p:blipFill>
        <p:spPr>
          <a:xfrm>
            <a:off x="3637496" y="3854325"/>
            <a:ext cx="4987297" cy="2838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494" y="3316164"/>
            <a:ext cx="11252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Atoms </a:t>
            </a:r>
            <a:r>
              <a:rPr lang="en-US" sz="2800" dirty="0" smtClean="0"/>
              <a:t>with low </a:t>
            </a:r>
            <a:r>
              <a:rPr lang="en-US" sz="2800" dirty="0" err="1" smtClean="0"/>
              <a:t>electronegativity</a:t>
            </a:r>
            <a:r>
              <a:rPr lang="en-US" sz="2800" dirty="0" smtClean="0"/>
              <a:t> give up their </a:t>
            </a:r>
            <a:r>
              <a:rPr lang="en-US" sz="2800" dirty="0" smtClean="0"/>
              <a:t>shared electrons easily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Electronegativity</a:t>
            </a:r>
            <a:r>
              <a:rPr lang="en-US" sz="4000" dirty="0" smtClean="0"/>
              <a:t> values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706" y="1825625"/>
            <a:ext cx="9024470" cy="467706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598706" y="1075766"/>
            <a:ext cx="8606118" cy="74986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Increasing </a:t>
            </a:r>
            <a:r>
              <a:rPr lang="en-US" sz="2200" dirty="0" err="1" smtClean="0">
                <a:solidFill>
                  <a:schemeClr val="tx1"/>
                </a:solidFill>
              </a:rPr>
              <a:t>Electronegativity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-1217944" y="3686040"/>
            <a:ext cx="4677066" cy="95623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Increasing </a:t>
            </a:r>
            <a:r>
              <a:rPr lang="en-US" sz="2200" dirty="0" err="1" smtClean="0">
                <a:solidFill>
                  <a:schemeClr val="tx1"/>
                </a:solidFill>
              </a:rPr>
              <a:t>Electronegativity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1149</Words>
  <Application>Microsoft Macintosh PowerPoint</Application>
  <PresentationFormat>Custom</PresentationFormat>
  <Paragraphs>121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SCH4U  Electronegativity &amp; Polarity</vt:lpstr>
      <vt:lpstr>Review</vt:lpstr>
      <vt:lpstr>Review</vt:lpstr>
      <vt:lpstr>Review</vt:lpstr>
      <vt:lpstr>Covalent Bonds</vt:lpstr>
      <vt:lpstr>Non-polar Covalent Bonds</vt:lpstr>
      <vt:lpstr>Polar Covalent Bonds</vt:lpstr>
      <vt:lpstr>Electronegativity</vt:lpstr>
      <vt:lpstr>Electronegativity values</vt:lpstr>
      <vt:lpstr>Slide 10</vt:lpstr>
      <vt:lpstr>Ionic Bonds</vt:lpstr>
      <vt:lpstr>Slide 12</vt:lpstr>
      <vt:lpstr>Slide 13</vt:lpstr>
      <vt:lpstr>Slide 14</vt:lpstr>
      <vt:lpstr>Slide 15</vt:lpstr>
      <vt:lpstr>Bond Polarities - Dipoles</vt:lpstr>
      <vt:lpstr>Molecular Polarity</vt:lpstr>
      <vt:lpstr>Polar Molecules</vt:lpstr>
      <vt:lpstr>Polar Molecules</vt:lpstr>
      <vt:lpstr>Polar Molecules - Water</vt:lpstr>
      <vt:lpstr>Polar Molecules – Water (H2O)</vt:lpstr>
      <vt:lpstr>Non-polar molecules</vt:lpstr>
      <vt:lpstr>Non-polar molecules</vt:lpstr>
      <vt:lpstr>Predicting Polarity</vt:lpstr>
      <vt:lpstr>Polar Bonds no Net Dipole</vt:lpstr>
      <vt:lpstr>Determining Net Polarity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SCH4U Live Session VSEPR Theory</dc:title>
  <dc:creator>Eli Fogle</dc:creator>
  <cp:lastModifiedBy>Chloe</cp:lastModifiedBy>
  <cp:revision>41</cp:revision>
  <dcterms:created xsi:type="dcterms:W3CDTF">2017-02-08T15:57:38Z</dcterms:created>
  <dcterms:modified xsi:type="dcterms:W3CDTF">2017-02-08T20:35:45Z</dcterms:modified>
</cp:coreProperties>
</file>